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9" r:id="rId19"/>
    <p:sldId id="282" r:id="rId20"/>
    <p:sldId id="280" r:id="rId21"/>
    <p:sldId id="273" r:id="rId22"/>
    <p:sldId id="274" r:id="rId23"/>
    <p:sldId id="275" r:id="rId24"/>
    <p:sldId id="276" r:id="rId25"/>
    <p:sldId id="277" r:id="rId26"/>
    <p:sldId id="281" r:id="rId27"/>
    <p:sldId id="283" r:id="rId28"/>
    <p:sldId id="284" r:id="rId29"/>
    <p:sldId id="285" r:id="rId30"/>
    <p:sldId id="287" r:id="rId31"/>
    <p:sldId id="289" r:id="rId32"/>
    <p:sldId id="290" r:id="rId33"/>
    <p:sldId id="291" r:id="rId34"/>
    <p:sldId id="288" r:id="rId35"/>
    <p:sldId id="292" r:id="rId36"/>
    <p:sldId id="293" r:id="rId37"/>
    <p:sldId id="294" r:id="rId38"/>
    <p:sldId id="295" r:id="rId39"/>
    <p:sldId id="296" r:id="rId40"/>
    <p:sldId id="297"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76" autoAdjust="0"/>
    <p:restoredTop sz="94660"/>
  </p:normalViewPr>
  <p:slideViewPr>
    <p:cSldViewPr snapToGrid="0">
      <p:cViewPr varScale="1">
        <p:scale>
          <a:sx n="82" d="100"/>
          <a:sy n="82" d="100"/>
        </p:scale>
        <p:origin x="63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8/22/2024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8/22/2024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8/22/2024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8/22/2024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8/22/2024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8/22/2024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8/22/2024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8/22/2024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8/22/2024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8/22/2024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8/22/2024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8/22/2024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Prokaryotic cell</a:t>
            </a:r>
          </a:p>
        </p:txBody>
      </p:sp>
    </p:spTree>
    <p:extLst>
      <p:ext uri="{BB962C8B-B14F-4D97-AF65-F5344CB8AC3E}">
        <p14:creationId xmlns:p14="http://schemas.microsoft.com/office/powerpoint/2010/main" val="1396453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88718" y="611303"/>
            <a:ext cx="9275199" cy="2624878"/>
          </a:xfrm>
          <a:prstGeom prst="rect">
            <a:avLst/>
          </a:prstGeom>
        </p:spPr>
      </p:pic>
      <p:sp>
        <p:nvSpPr>
          <p:cNvPr id="5" name="Rectangle 4"/>
          <p:cNvSpPr/>
          <p:nvPr/>
        </p:nvSpPr>
        <p:spPr>
          <a:xfrm>
            <a:off x="1371599" y="3841978"/>
            <a:ext cx="7144248" cy="1569660"/>
          </a:xfrm>
          <a:prstGeom prst="rect">
            <a:avLst/>
          </a:prstGeom>
        </p:spPr>
        <p:txBody>
          <a:bodyPr wrap="square">
            <a:spAutoFit/>
          </a:bodyPr>
          <a:lstStyle/>
          <a:p>
            <a:r>
              <a:rPr lang="en-US" sz="2400" dirty="0">
                <a:latin typeface="Adobe Caslon Pro" panose="0205050205050A020403" pitchFamily="18" charset="0"/>
              </a:rPr>
              <a:t>Prokaryotic ribosomes (70S) are composed of two subunits: the 30S (small subunit) and the 50S (large subunit), each of which are composed of protein and </a:t>
            </a:r>
            <a:r>
              <a:rPr lang="en-US" sz="2400" dirty="0" err="1">
                <a:latin typeface="Adobe Caslon Pro" panose="0205050205050A020403" pitchFamily="18" charset="0"/>
              </a:rPr>
              <a:t>rRNA</a:t>
            </a:r>
            <a:r>
              <a:rPr lang="en-US" sz="2400" dirty="0">
                <a:latin typeface="Adobe Caslon Pro" panose="0205050205050A020403" pitchFamily="18" charset="0"/>
              </a:rPr>
              <a:t> components.</a:t>
            </a:r>
            <a:endParaRPr lang="en-IN" sz="2400" dirty="0">
              <a:latin typeface="Adobe Caslon Pro" panose="0205050205050A020403" pitchFamily="18" charset="0"/>
            </a:endParaRPr>
          </a:p>
        </p:txBody>
      </p:sp>
    </p:spTree>
    <p:extLst>
      <p:ext uri="{BB962C8B-B14F-4D97-AF65-F5344CB8AC3E}">
        <p14:creationId xmlns:p14="http://schemas.microsoft.com/office/powerpoint/2010/main" val="1404815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665922"/>
          </a:xfrm>
        </p:spPr>
        <p:txBody>
          <a:bodyPr>
            <a:normAutofit fontScale="90000"/>
          </a:bodyPr>
          <a:lstStyle/>
          <a:p>
            <a:r>
              <a:rPr lang="en-IN" dirty="0"/>
              <a:t>Endospores</a:t>
            </a:r>
          </a:p>
        </p:txBody>
      </p:sp>
      <p:sp>
        <p:nvSpPr>
          <p:cNvPr id="3" name="Content Placeholder 2"/>
          <p:cNvSpPr>
            <a:spLocks noGrp="1"/>
          </p:cNvSpPr>
          <p:nvPr>
            <p:ph idx="1"/>
          </p:nvPr>
        </p:nvSpPr>
        <p:spPr>
          <a:xfrm>
            <a:off x="1371600" y="1351722"/>
            <a:ext cx="9601200" cy="4515678"/>
          </a:xfrm>
        </p:spPr>
        <p:txBody>
          <a:bodyPr>
            <a:normAutofit/>
          </a:bodyPr>
          <a:lstStyle/>
          <a:p>
            <a:r>
              <a:rPr lang="en-US" sz="2400" dirty="0">
                <a:latin typeface="Adobe Caslon Pro" panose="0205050205050A020403" pitchFamily="18" charset="0"/>
              </a:rPr>
              <a:t>Bacterial cells are generally observed as vegetative cells, but some genera of bacteria have the ability to form endospores, structures that essentially protect the bacterial genome in a dormant state when environmental conditions are unfavorable. </a:t>
            </a:r>
            <a:endParaRPr lang="en-IN" sz="2400" dirty="0">
              <a:latin typeface="Adobe Caslon Pro" panose="0205050205050A020403"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24657598"/>
              </p:ext>
            </p:extLst>
          </p:nvPr>
        </p:nvGraphicFramePr>
        <p:xfrm>
          <a:off x="1371600" y="3021329"/>
          <a:ext cx="9601200" cy="2480973"/>
        </p:xfrm>
        <a:graphic>
          <a:graphicData uri="http://schemas.openxmlformats.org/drawingml/2006/table">
            <a:tbl>
              <a:tblPr/>
              <a:tblGrid>
                <a:gridCol w="4800600">
                  <a:extLst>
                    <a:ext uri="{9D8B030D-6E8A-4147-A177-3AD203B41FA5}">
                      <a16:colId xmlns:a16="http://schemas.microsoft.com/office/drawing/2014/main" val="20000"/>
                    </a:ext>
                  </a:extLst>
                </a:gridCol>
                <a:gridCol w="4800600">
                  <a:extLst>
                    <a:ext uri="{9D8B030D-6E8A-4147-A177-3AD203B41FA5}">
                      <a16:colId xmlns:a16="http://schemas.microsoft.com/office/drawing/2014/main" val="20001"/>
                    </a:ext>
                  </a:extLst>
                </a:gridCol>
              </a:tblGrid>
              <a:tr h="322437">
                <a:tc>
                  <a:txBody>
                    <a:bodyPr/>
                    <a:lstStyle/>
                    <a:p>
                      <a:pPr marL="565785" algn="l" fontAlgn="ctr"/>
                      <a:r>
                        <a:rPr lang="en-IN" b="1" dirty="0">
                          <a:solidFill>
                            <a:srgbClr val="373D3F"/>
                          </a:solidFill>
                          <a:effectLst/>
                        </a:rPr>
                        <a:t>Vegetative Cells</a:t>
                      </a:r>
                      <a:endParaRPr lang="en-IN" b="0" dirty="0">
                        <a:solidFill>
                          <a:srgbClr val="373D3F"/>
                        </a:solidFill>
                        <a:effectLst/>
                      </a:endParaRPr>
                    </a:p>
                  </a:txBody>
                  <a:tcPr marL="0" marR="0" marT="0" marB="0" anchor="ctr">
                    <a:lnL w="9525" cap="flat" cmpd="sng" algn="ctr">
                      <a:solidFill>
                        <a:srgbClr val="354DA1"/>
                      </a:solidFill>
                      <a:prstDash val="solid"/>
                      <a:round/>
                      <a:headEnd type="none" w="med" len="med"/>
                      <a:tailEnd type="none" w="med" len="med"/>
                    </a:lnL>
                    <a:lnR w="9525" cap="flat" cmpd="sng" algn="ctr">
                      <a:solidFill>
                        <a:srgbClr val="354DA1"/>
                      </a:solidFill>
                      <a:prstDash val="solid"/>
                      <a:round/>
                      <a:headEnd type="none" w="med" len="med"/>
                      <a:tailEnd type="none" w="med" len="med"/>
                    </a:lnR>
                    <a:lnT w="9525" cap="flat" cmpd="sng" algn="ctr">
                      <a:solidFill>
                        <a:srgbClr val="354DA1"/>
                      </a:solidFill>
                      <a:prstDash val="solid"/>
                      <a:round/>
                      <a:headEnd type="none" w="med" len="med"/>
                      <a:tailEnd type="none" w="med" len="med"/>
                    </a:lnT>
                    <a:lnB w="9525" cap="flat" cmpd="sng" algn="ctr">
                      <a:solidFill>
                        <a:srgbClr val="354DA1"/>
                      </a:solidFill>
                      <a:prstDash val="solid"/>
                      <a:round/>
                      <a:headEnd type="none" w="med" len="med"/>
                      <a:tailEnd type="none" w="med" len="med"/>
                    </a:lnB>
                    <a:solidFill>
                      <a:srgbClr val="7291CB"/>
                    </a:solidFill>
                  </a:tcPr>
                </a:tc>
                <a:tc>
                  <a:txBody>
                    <a:bodyPr/>
                    <a:lstStyle/>
                    <a:p>
                      <a:pPr marL="1626235" marR="1617345" algn="ctr" fontAlgn="ctr"/>
                      <a:r>
                        <a:rPr lang="en-IN" b="1">
                          <a:solidFill>
                            <a:srgbClr val="373D3F"/>
                          </a:solidFill>
                          <a:effectLst/>
                        </a:rPr>
                        <a:t>Endospores</a:t>
                      </a:r>
                      <a:endParaRPr lang="en-IN" b="0">
                        <a:solidFill>
                          <a:srgbClr val="373D3F"/>
                        </a:solidFill>
                        <a:effectLst/>
                      </a:endParaRPr>
                    </a:p>
                  </a:txBody>
                  <a:tcPr marL="0" marR="0" marT="0" marB="0" anchor="ctr">
                    <a:lnL w="9525" cap="flat" cmpd="sng" algn="ctr">
                      <a:solidFill>
                        <a:srgbClr val="354DA1"/>
                      </a:solidFill>
                      <a:prstDash val="solid"/>
                      <a:round/>
                      <a:headEnd type="none" w="med" len="med"/>
                      <a:tailEnd type="none" w="med" len="med"/>
                    </a:lnL>
                    <a:lnR w="9525" cap="flat" cmpd="sng" algn="ctr">
                      <a:solidFill>
                        <a:srgbClr val="354DA1"/>
                      </a:solidFill>
                      <a:prstDash val="solid"/>
                      <a:round/>
                      <a:headEnd type="none" w="med" len="med"/>
                      <a:tailEnd type="none" w="med" len="med"/>
                    </a:lnR>
                    <a:lnT w="9525" cap="flat" cmpd="sng" algn="ctr">
                      <a:solidFill>
                        <a:srgbClr val="354DA1"/>
                      </a:solidFill>
                      <a:prstDash val="solid"/>
                      <a:round/>
                      <a:headEnd type="none" w="med" len="med"/>
                      <a:tailEnd type="none" w="med" len="med"/>
                    </a:lnT>
                    <a:lnB w="9525" cap="flat" cmpd="sng" algn="ctr">
                      <a:solidFill>
                        <a:srgbClr val="354DA1"/>
                      </a:solidFill>
                      <a:prstDash val="solid"/>
                      <a:round/>
                      <a:headEnd type="none" w="med" len="med"/>
                      <a:tailEnd type="none" w="med" len="med"/>
                    </a:lnB>
                    <a:solidFill>
                      <a:srgbClr val="7291CB"/>
                    </a:solidFill>
                  </a:tcPr>
                </a:tc>
                <a:extLst>
                  <a:ext uri="{0D108BD9-81ED-4DB2-BD59-A6C34878D82A}">
                    <a16:rowId xmlns:a16="http://schemas.microsoft.com/office/drawing/2014/main" val="10000"/>
                  </a:ext>
                </a:extLst>
              </a:tr>
              <a:tr h="434394">
                <a:tc>
                  <a:txBody>
                    <a:bodyPr/>
                    <a:lstStyle/>
                    <a:p>
                      <a:pPr marL="99695" algn="l" fontAlgn="ctr"/>
                      <a:r>
                        <a:rPr lang="en-US" b="0">
                          <a:solidFill>
                            <a:srgbClr val="373D3F"/>
                          </a:solidFill>
                          <a:effectLst/>
                        </a:rPr>
                        <a:t>Sensitive to extreme temperatures and radiation</a:t>
                      </a:r>
                    </a:p>
                  </a:txBody>
                  <a:tcPr marL="0" marR="0" marT="0" marB="0" anchor="ctr">
                    <a:lnL w="9525" cap="flat" cmpd="sng" algn="ctr">
                      <a:solidFill>
                        <a:srgbClr val="354DA1"/>
                      </a:solidFill>
                      <a:prstDash val="solid"/>
                      <a:round/>
                      <a:headEnd type="none" w="med" len="med"/>
                      <a:tailEnd type="none" w="med" len="med"/>
                    </a:lnL>
                    <a:lnR w="9525" cap="flat" cmpd="sng" algn="ctr">
                      <a:solidFill>
                        <a:srgbClr val="354DA1"/>
                      </a:solidFill>
                      <a:prstDash val="solid"/>
                      <a:round/>
                      <a:headEnd type="none" w="med" len="med"/>
                      <a:tailEnd type="none" w="med" len="med"/>
                    </a:lnR>
                    <a:lnT w="9525" cap="flat" cmpd="sng" algn="ctr">
                      <a:solidFill>
                        <a:srgbClr val="354DA1"/>
                      </a:solidFill>
                      <a:prstDash val="solid"/>
                      <a:round/>
                      <a:headEnd type="none" w="med" len="med"/>
                      <a:tailEnd type="none" w="med" len="med"/>
                    </a:lnT>
                    <a:lnB w="9525" cap="flat" cmpd="sng" algn="ctr">
                      <a:solidFill>
                        <a:srgbClr val="354DA1"/>
                      </a:solidFill>
                      <a:prstDash val="solid"/>
                      <a:round/>
                      <a:headEnd type="none" w="med" len="med"/>
                      <a:tailEnd type="none" w="med" len="med"/>
                    </a:lnB>
                    <a:solidFill>
                      <a:srgbClr val="FFFFFF"/>
                    </a:solidFill>
                  </a:tcPr>
                </a:tc>
                <a:tc>
                  <a:txBody>
                    <a:bodyPr/>
                    <a:lstStyle/>
                    <a:p>
                      <a:pPr marL="99695" algn="l" fontAlgn="ctr"/>
                      <a:r>
                        <a:rPr lang="en-US" b="0">
                          <a:solidFill>
                            <a:srgbClr val="373D3F"/>
                          </a:solidFill>
                          <a:effectLst/>
                        </a:rPr>
                        <a:t>Resistant to extreme temperatures and radiation</a:t>
                      </a:r>
                    </a:p>
                  </a:txBody>
                  <a:tcPr marL="0" marR="0" marT="0" marB="0" anchor="ctr">
                    <a:lnL w="9525" cap="flat" cmpd="sng" algn="ctr">
                      <a:solidFill>
                        <a:srgbClr val="354DA1"/>
                      </a:solidFill>
                      <a:prstDash val="solid"/>
                      <a:round/>
                      <a:headEnd type="none" w="med" len="med"/>
                      <a:tailEnd type="none" w="med" len="med"/>
                    </a:lnL>
                    <a:lnR w="9525" cap="flat" cmpd="sng" algn="ctr">
                      <a:solidFill>
                        <a:srgbClr val="354DA1"/>
                      </a:solidFill>
                      <a:prstDash val="solid"/>
                      <a:round/>
                      <a:headEnd type="none" w="med" len="med"/>
                      <a:tailEnd type="none" w="med" len="med"/>
                    </a:lnR>
                    <a:lnT w="9525" cap="flat" cmpd="sng" algn="ctr">
                      <a:solidFill>
                        <a:srgbClr val="354DA1"/>
                      </a:solidFill>
                      <a:prstDash val="solid"/>
                      <a:round/>
                      <a:headEnd type="none" w="med" len="med"/>
                      <a:tailEnd type="none" w="med" len="med"/>
                    </a:lnT>
                    <a:lnB w="9525" cap="flat" cmpd="sng" algn="ctr">
                      <a:solidFill>
                        <a:srgbClr val="354DA1"/>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644874">
                <a:tc>
                  <a:txBody>
                    <a:bodyPr/>
                    <a:lstStyle/>
                    <a:p>
                      <a:pPr marL="99695" algn="l" fontAlgn="ctr"/>
                      <a:r>
                        <a:rPr lang="en-IN" b="0" dirty="0">
                          <a:solidFill>
                            <a:srgbClr val="373D3F"/>
                          </a:solidFill>
                          <a:effectLst/>
                        </a:rPr>
                        <a:t>Gram-positive</a:t>
                      </a:r>
                    </a:p>
                  </a:txBody>
                  <a:tcPr marL="0" marR="0" marT="0" marB="0" anchor="ctr">
                    <a:lnL w="9525" cap="flat" cmpd="sng" algn="ctr">
                      <a:solidFill>
                        <a:srgbClr val="354DA1"/>
                      </a:solidFill>
                      <a:prstDash val="solid"/>
                      <a:round/>
                      <a:headEnd type="none" w="med" len="med"/>
                      <a:tailEnd type="none" w="med" len="med"/>
                    </a:lnL>
                    <a:lnR w="9525" cap="flat" cmpd="sng" algn="ctr">
                      <a:solidFill>
                        <a:srgbClr val="354DA1"/>
                      </a:solidFill>
                      <a:prstDash val="solid"/>
                      <a:round/>
                      <a:headEnd type="none" w="med" len="med"/>
                      <a:tailEnd type="none" w="med" len="med"/>
                    </a:lnR>
                    <a:lnT w="9525" cap="flat" cmpd="sng" algn="ctr">
                      <a:solidFill>
                        <a:srgbClr val="354DA1"/>
                      </a:solidFill>
                      <a:prstDash val="solid"/>
                      <a:round/>
                      <a:headEnd type="none" w="med" len="med"/>
                      <a:tailEnd type="none" w="med" len="med"/>
                    </a:lnT>
                    <a:lnB w="9525" cap="flat" cmpd="sng" algn="ctr">
                      <a:solidFill>
                        <a:srgbClr val="354DA1"/>
                      </a:solidFill>
                      <a:prstDash val="solid"/>
                      <a:round/>
                      <a:headEnd type="none" w="med" len="med"/>
                      <a:tailEnd type="none" w="med" len="med"/>
                    </a:lnB>
                    <a:solidFill>
                      <a:srgbClr val="FFFFFF"/>
                    </a:solidFill>
                  </a:tcPr>
                </a:tc>
                <a:tc>
                  <a:txBody>
                    <a:bodyPr/>
                    <a:lstStyle/>
                    <a:p>
                      <a:pPr marL="99695" marR="209550" algn="l" fontAlgn="ctr"/>
                      <a:r>
                        <a:rPr lang="en-US" b="0">
                          <a:solidFill>
                            <a:srgbClr val="373D3F"/>
                          </a:solidFill>
                          <a:effectLst/>
                        </a:rPr>
                        <a:t>Do not absorb Gram stain, only special endospore stains</a:t>
                      </a:r>
                    </a:p>
                  </a:txBody>
                  <a:tcPr marL="0" marR="0" marT="0" marB="0" anchor="ctr">
                    <a:lnL w="9525" cap="flat" cmpd="sng" algn="ctr">
                      <a:solidFill>
                        <a:srgbClr val="354DA1"/>
                      </a:solidFill>
                      <a:prstDash val="solid"/>
                      <a:round/>
                      <a:headEnd type="none" w="med" len="med"/>
                      <a:tailEnd type="none" w="med" len="med"/>
                    </a:lnL>
                    <a:lnR w="9525" cap="flat" cmpd="sng" algn="ctr">
                      <a:solidFill>
                        <a:srgbClr val="354DA1"/>
                      </a:solidFill>
                      <a:prstDash val="solid"/>
                      <a:round/>
                      <a:headEnd type="none" w="med" len="med"/>
                      <a:tailEnd type="none" w="med" len="med"/>
                    </a:lnR>
                    <a:lnT w="9525" cap="flat" cmpd="sng" algn="ctr">
                      <a:solidFill>
                        <a:srgbClr val="354DA1"/>
                      </a:solidFill>
                      <a:prstDash val="solid"/>
                      <a:round/>
                      <a:headEnd type="none" w="med" len="med"/>
                      <a:tailEnd type="none" w="med" len="med"/>
                    </a:lnT>
                    <a:lnB w="9525" cap="flat" cmpd="sng" algn="ctr">
                      <a:solidFill>
                        <a:srgbClr val="354DA1"/>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644874">
                <a:tc>
                  <a:txBody>
                    <a:bodyPr/>
                    <a:lstStyle/>
                    <a:p>
                      <a:pPr marL="99695" marR="571500" algn="l" fontAlgn="ctr"/>
                      <a:r>
                        <a:rPr lang="en-US" b="0" dirty="0">
                          <a:solidFill>
                            <a:srgbClr val="373D3F"/>
                          </a:solidFill>
                          <a:effectLst/>
                        </a:rPr>
                        <a:t>Normal water content and enzymatic activity</a:t>
                      </a:r>
                    </a:p>
                  </a:txBody>
                  <a:tcPr marL="0" marR="0" marT="0" marB="0" anchor="ctr">
                    <a:lnL w="9525" cap="flat" cmpd="sng" algn="ctr">
                      <a:solidFill>
                        <a:srgbClr val="354DA1"/>
                      </a:solidFill>
                      <a:prstDash val="solid"/>
                      <a:round/>
                      <a:headEnd type="none" w="med" len="med"/>
                      <a:tailEnd type="none" w="med" len="med"/>
                    </a:lnL>
                    <a:lnR w="9525" cap="flat" cmpd="sng" algn="ctr">
                      <a:solidFill>
                        <a:srgbClr val="354DA1"/>
                      </a:solidFill>
                      <a:prstDash val="solid"/>
                      <a:round/>
                      <a:headEnd type="none" w="med" len="med"/>
                      <a:tailEnd type="none" w="med" len="med"/>
                    </a:lnR>
                    <a:lnT w="9525" cap="flat" cmpd="sng" algn="ctr">
                      <a:solidFill>
                        <a:srgbClr val="354DA1"/>
                      </a:solidFill>
                      <a:prstDash val="solid"/>
                      <a:round/>
                      <a:headEnd type="none" w="med" len="med"/>
                      <a:tailEnd type="none" w="med" len="med"/>
                    </a:lnT>
                    <a:lnB w="9525" cap="flat" cmpd="sng" algn="ctr">
                      <a:solidFill>
                        <a:srgbClr val="354DA1"/>
                      </a:solidFill>
                      <a:prstDash val="solid"/>
                      <a:round/>
                      <a:headEnd type="none" w="med" len="med"/>
                      <a:tailEnd type="none" w="med" len="med"/>
                    </a:lnB>
                    <a:solidFill>
                      <a:srgbClr val="FFFFFF"/>
                    </a:solidFill>
                  </a:tcPr>
                </a:tc>
                <a:tc>
                  <a:txBody>
                    <a:bodyPr/>
                    <a:lstStyle/>
                    <a:p>
                      <a:pPr marL="99695" algn="l" fontAlgn="ctr"/>
                      <a:r>
                        <a:rPr lang="en-IN" b="0">
                          <a:solidFill>
                            <a:srgbClr val="373D3F"/>
                          </a:solidFill>
                          <a:effectLst/>
                        </a:rPr>
                        <a:t>Dehydrated; no metabolic activity</a:t>
                      </a:r>
                    </a:p>
                  </a:txBody>
                  <a:tcPr marL="0" marR="0" marT="0" marB="0" anchor="ctr">
                    <a:lnL w="9525" cap="flat" cmpd="sng" algn="ctr">
                      <a:solidFill>
                        <a:srgbClr val="354DA1"/>
                      </a:solidFill>
                      <a:prstDash val="solid"/>
                      <a:round/>
                      <a:headEnd type="none" w="med" len="med"/>
                      <a:tailEnd type="none" w="med" len="med"/>
                    </a:lnL>
                    <a:lnR w="9525" cap="flat" cmpd="sng" algn="ctr">
                      <a:solidFill>
                        <a:srgbClr val="354DA1"/>
                      </a:solidFill>
                      <a:prstDash val="solid"/>
                      <a:round/>
                      <a:headEnd type="none" w="med" len="med"/>
                      <a:tailEnd type="none" w="med" len="med"/>
                    </a:lnR>
                    <a:lnT w="9525" cap="flat" cmpd="sng" algn="ctr">
                      <a:solidFill>
                        <a:srgbClr val="354DA1"/>
                      </a:solidFill>
                      <a:prstDash val="solid"/>
                      <a:round/>
                      <a:headEnd type="none" w="med" len="med"/>
                      <a:tailEnd type="none" w="med" len="med"/>
                    </a:lnT>
                    <a:lnB w="9525" cap="flat" cmpd="sng" algn="ctr">
                      <a:solidFill>
                        <a:srgbClr val="354DA1"/>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4394">
                <a:tc>
                  <a:txBody>
                    <a:bodyPr/>
                    <a:lstStyle/>
                    <a:p>
                      <a:pPr marL="99695" marR="400050" algn="l" fontAlgn="ctr"/>
                      <a:r>
                        <a:rPr lang="en-US" b="0">
                          <a:solidFill>
                            <a:srgbClr val="373D3F"/>
                          </a:solidFill>
                          <a:effectLst/>
                        </a:rPr>
                        <a:t>Capable of active growth and metabolism</a:t>
                      </a:r>
                    </a:p>
                  </a:txBody>
                  <a:tcPr marL="0" marR="0" marT="0" marB="0" anchor="ctr">
                    <a:lnL w="9525" cap="flat" cmpd="sng" algn="ctr">
                      <a:solidFill>
                        <a:srgbClr val="354DA1"/>
                      </a:solidFill>
                      <a:prstDash val="solid"/>
                      <a:round/>
                      <a:headEnd type="none" w="med" len="med"/>
                      <a:tailEnd type="none" w="med" len="med"/>
                    </a:lnL>
                    <a:lnR w="9525" cap="flat" cmpd="sng" algn="ctr">
                      <a:solidFill>
                        <a:srgbClr val="354DA1"/>
                      </a:solidFill>
                      <a:prstDash val="solid"/>
                      <a:round/>
                      <a:headEnd type="none" w="med" len="med"/>
                      <a:tailEnd type="none" w="med" len="med"/>
                    </a:lnR>
                    <a:lnT w="9525" cap="flat" cmpd="sng" algn="ctr">
                      <a:solidFill>
                        <a:srgbClr val="354DA1"/>
                      </a:solidFill>
                      <a:prstDash val="solid"/>
                      <a:round/>
                      <a:headEnd type="none" w="med" len="med"/>
                      <a:tailEnd type="none" w="med" len="med"/>
                    </a:lnT>
                    <a:lnB w="9525" cap="flat" cmpd="sng" algn="ctr">
                      <a:solidFill>
                        <a:srgbClr val="354DA1"/>
                      </a:solidFill>
                      <a:prstDash val="solid"/>
                      <a:round/>
                      <a:headEnd type="none" w="med" len="med"/>
                      <a:tailEnd type="none" w="med" len="med"/>
                    </a:lnB>
                    <a:solidFill>
                      <a:srgbClr val="FFFFFF"/>
                    </a:solidFill>
                  </a:tcPr>
                </a:tc>
                <a:tc>
                  <a:txBody>
                    <a:bodyPr/>
                    <a:lstStyle/>
                    <a:p>
                      <a:pPr marL="99695" algn="l" fontAlgn="ctr"/>
                      <a:r>
                        <a:rPr lang="en-US" b="0" dirty="0">
                          <a:solidFill>
                            <a:srgbClr val="373D3F"/>
                          </a:solidFill>
                          <a:effectLst/>
                        </a:rPr>
                        <a:t>Dormant; no growth or metabolic activity</a:t>
                      </a:r>
                    </a:p>
                  </a:txBody>
                  <a:tcPr marL="0" marR="0" marT="0" marB="0" anchor="ctr">
                    <a:lnL w="9525" cap="flat" cmpd="sng" algn="ctr">
                      <a:solidFill>
                        <a:srgbClr val="354DA1"/>
                      </a:solidFill>
                      <a:prstDash val="solid"/>
                      <a:round/>
                      <a:headEnd type="none" w="med" len="med"/>
                      <a:tailEnd type="none" w="med" len="med"/>
                    </a:lnL>
                    <a:lnR w="9525" cap="flat" cmpd="sng" algn="ctr">
                      <a:solidFill>
                        <a:srgbClr val="354DA1"/>
                      </a:solidFill>
                      <a:prstDash val="solid"/>
                      <a:round/>
                      <a:headEnd type="none" w="med" len="med"/>
                      <a:tailEnd type="none" w="med" len="med"/>
                    </a:lnR>
                    <a:lnT w="9525" cap="flat" cmpd="sng" algn="ctr">
                      <a:solidFill>
                        <a:srgbClr val="354DA1"/>
                      </a:solidFill>
                      <a:prstDash val="solid"/>
                      <a:round/>
                      <a:headEnd type="none" w="med" len="med"/>
                      <a:tailEnd type="none" w="med" len="med"/>
                    </a:lnT>
                    <a:lnB w="9525" cap="flat" cmpd="sng" algn="ctr">
                      <a:solidFill>
                        <a:srgbClr val="354DA1"/>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367872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381663"/>
            <a:ext cx="9601200" cy="5485737"/>
          </a:xfrm>
        </p:spPr>
        <p:txBody>
          <a:bodyPr>
            <a:normAutofit/>
          </a:bodyPr>
          <a:lstStyle/>
          <a:p>
            <a:r>
              <a:rPr lang="en-US" sz="2400" dirty="0">
                <a:latin typeface="Adobe Caslon Pro" panose="0205050205050A020403" pitchFamily="18" charset="0"/>
              </a:rPr>
              <a:t>The process by which vegetative cells transform into endospores is called sporulation, and it generally begins when nutrients become depleted or environmental conditions become otherwise unfavorable</a:t>
            </a:r>
            <a:endParaRPr lang="en-IN" sz="2400" dirty="0">
              <a:latin typeface="Adobe Caslon Pro" panose="0205050205050A020403" pitchFamily="18" charset="0"/>
            </a:endParaRPr>
          </a:p>
        </p:txBody>
      </p:sp>
      <p:pic>
        <p:nvPicPr>
          <p:cNvPr id="4" name="Picture 3"/>
          <p:cNvPicPr>
            <a:picLocks noChangeAspect="1"/>
          </p:cNvPicPr>
          <p:nvPr/>
        </p:nvPicPr>
        <p:blipFill rotWithShape="1">
          <a:blip r:embed="rId2"/>
          <a:srcRect b="69516"/>
          <a:stretch/>
        </p:blipFill>
        <p:spPr>
          <a:xfrm>
            <a:off x="1482919" y="2226034"/>
            <a:ext cx="8887023" cy="1534601"/>
          </a:xfrm>
          <a:prstGeom prst="rect">
            <a:avLst/>
          </a:prstGeom>
        </p:spPr>
      </p:pic>
      <p:sp>
        <p:nvSpPr>
          <p:cNvPr id="6" name="Rectangle 5"/>
          <p:cNvSpPr/>
          <p:nvPr/>
        </p:nvSpPr>
        <p:spPr>
          <a:xfrm>
            <a:off x="1371600" y="3760635"/>
            <a:ext cx="7903597" cy="1200329"/>
          </a:xfrm>
          <a:prstGeom prst="rect">
            <a:avLst/>
          </a:prstGeom>
        </p:spPr>
        <p:txBody>
          <a:bodyPr wrap="square">
            <a:spAutoFit/>
          </a:bodyPr>
          <a:lstStyle/>
          <a:p>
            <a:r>
              <a:rPr lang="en-US" dirty="0">
                <a:solidFill>
                  <a:srgbClr val="FF0000"/>
                </a:solidFill>
              </a:rPr>
              <a:t> Sporulation begins following asymmetric cell division. The </a:t>
            </a:r>
            <a:r>
              <a:rPr lang="en-US" dirty="0" err="1">
                <a:solidFill>
                  <a:srgbClr val="FF0000"/>
                </a:solidFill>
              </a:rPr>
              <a:t>forespore</a:t>
            </a:r>
            <a:r>
              <a:rPr lang="en-US" dirty="0">
                <a:solidFill>
                  <a:srgbClr val="FF0000"/>
                </a:solidFill>
              </a:rPr>
              <a:t> becomes surrounded by a double layer of membrane, a cortex, and a protein spore coat, before being released as a mature endospore upon disintegration of the mother cell</a:t>
            </a:r>
            <a:endParaRPr lang="en-IN" dirty="0">
              <a:solidFill>
                <a:srgbClr val="FF0000"/>
              </a:solidFill>
            </a:endParaRPr>
          </a:p>
        </p:txBody>
      </p:sp>
    </p:spTree>
    <p:extLst>
      <p:ext uri="{BB962C8B-B14F-4D97-AF65-F5344CB8AC3E}">
        <p14:creationId xmlns:p14="http://schemas.microsoft.com/office/powerpoint/2010/main" val="1588020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673873"/>
          </a:xfrm>
        </p:spPr>
        <p:txBody>
          <a:bodyPr>
            <a:normAutofit fontScale="90000"/>
          </a:bodyPr>
          <a:lstStyle/>
          <a:p>
            <a:r>
              <a:rPr lang="en-IN" dirty="0"/>
              <a:t>Plasma Membrane</a:t>
            </a:r>
          </a:p>
        </p:txBody>
      </p:sp>
      <p:sp>
        <p:nvSpPr>
          <p:cNvPr id="3" name="Content Placeholder 2"/>
          <p:cNvSpPr>
            <a:spLocks noGrp="1"/>
          </p:cNvSpPr>
          <p:nvPr>
            <p:ph idx="1"/>
          </p:nvPr>
        </p:nvSpPr>
        <p:spPr>
          <a:xfrm>
            <a:off x="1371600" y="1359673"/>
            <a:ext cx="9601200" cy="4507727"/>
          </a:xfrm>
        </p:spPr>
        <p:txBody>
          <a:bodyPr>
            <a:normAutofit/>
          </a:bodyPr>
          <a:lstStyle/>
          <a:p>
            <a:r>
              <a:rPr lang="en-US" sz="2400" dirty="0">
                <a:latin typeface="Adobe Caslon Pro" panose="0205050205050A020403" pitchFamily="18" charset="0"/>
              </a:rPr>
              <a:t>Structures that enclose the cytoplasm and internal structures of the cell are known collectively as the cell envelope.</a:t>
            </a:r>
          </a:p>
          <a:p>
            <a:r>
              <a:rPr lang="en-US" sz="2400" dirty="0">
                <a:latin typeface="Adobe Caslon Pro" panose="0205050205050A020403" pitchFamily="18" charset="0"/>
              </a:rPr>
              <a:t>All cells (prokaryotic and eukaryotic) have a plasma membrane (also called cytoplasmic membrane or cell membrane) that exhibits selective permeability, allowing some molecules to enter or leave the cell while restricting the passage of others.</a:t>
            </a:r>
            <a:endParaRPr lang="en-IN" sz="2400" dirty="0">
              <a:latin typeface="Adobe Caslon Pro" panose="0205050205050A020403" pitchFamily="18" charset="0"/>
            </a:endParaRPr>
          </a:p>
          <a:p>
            <a:r>
              <a:rPr lang="en-US" sz="2400" dirty="0">
                <a:latin typeface="Adobe Caslon Pro" panose="0205050205050A020403" pitchFamily="18" charset="0"/>
              </a:rPr>
              <a:t>The structure of the plasma membrane is often described in terms of the fluid mosaic model.</a:t>
            </a:r>
          </a:p>
          <a:p>
            <a:r>
              <a:rPr lang="en-US" sz="2400" dirty="0">
                <a:latin typeface="Adobe Caslon Pro" panose="0205050205050A020403" pitchFamily="18" charset="0"/>
              </a:rPr>
              <a:t>The plasma membrane structure of most bacterial and eukaryotic cell types is a </a:t>
            </a:r>
            <a:r>
              <a:rPr lang="en-US" sz="2400" dirty="0">
                <a:solidFill>
                  <a:srgbClr val="FF0000"/>
                </a:solidFill>
                <a:latin typeface="Adobe Caslon Pro" panose="0205050205050A020403" pitchFamily="18" charset="0"/>
              </a:rPr>
              <a:t>bilayer composed mainly of phospholipids formed with ester linkages and proteins. </a:t>
            </a:r>
            <a:endParaRPr lang="en-IN" sz="2400" dirty="0">
              <a:solidFill>
                <a:srgbClr val="FF0000"/>
              </a:solidFill>
              <a:latin typeface="Adobe Caslon Pro" panose="0205050205050A020403" pitchFamily="18" charset="0"/>
            </a:endParaRPr>
          </a:p>
        </p:txBody>
      </p:sp>
    </p:spTree>
    <p:extLst>
      <p:ext uri="{BB962C8B-B14F-4D97-AF65-F5344CB8AC3E}">
        <p14:creationId xmlns:p14="http://schemas.microsoft.com/office/powerpoint/2010/main" val="1862763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437322"/>
            <a:ext cx="9601200" cy="5430078"/>
          </a:xfrm>
        </p:spPr>
        <p:txBody>
          <a:bodyPr>
            <a:normAutofit/>
          </a:bodyPr>
          <a:lstStyle/>
          <a:p>
            <a:r>
              <a:rPr lang="en-US" sz="2400" dirty="0">
                <a:latin typeface="Adobe Caslon Pro" panose="0205050205050A020403" pitchFamily="18" charset="0"/>
              </a:rPr>
              <a:t>These phospholipids and proteins have the ability to move laterally within the plane of the membranes as well as between the two phospholipid layers.</a:t>
            </a:r>
          </a:p>
          <a:p>
            <a:endParaRPr lang="en-IN" sz="2400" dirty="0">
              <a:latin typeface="Adobe Caslon Pro" panose="0205050205050A020403" pitchFamily="18" charset="0"/>
            </a:endParaRPr>
          </a:p>
        </p:txBody>
      </p:sp>
      <p:pic>
        <p:nvPicPr>
          <p:cNvPr id="4" name="Picture 3"/>
          <p:cNvPicPr>
            <a:picLocks noChangeAspect="1"/>
          </p:cNvPicPr>
          <p:nvPr/>
        </p:nvPicPr>
        <p:blipFill>
          <a:blip r:embed="rId2"/>
          <a:stretch>
            <a:fillRect/>
          </a:stretch>
        </p:blipFill>
        <p:spPr>
          <a:xfrm>
            <a:off x="4532244" y="1304959"/>
            <a:ext cx="5120640" cy="260363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5" name="Rectangle 4"/>
          <p:cNvSpPr/>
          <p:nvPr/>
        </p:nvSpPr>
        <p:spPr>
          <a:xfrm>
            <a:off x="1502797" y="4253949"/>
            <a:ext cx="9947081" cy="1200329"/>
          </a:xfrm>
          <a:prstGeom prst="rect">
            <a:avLst/>
          </a:prstGeom>
        </p:spPr>
        <p:txBody>
          <a:bodyPr wrap="square">
            <a:spAutoFit/>
          </a:bodyPr>
          <a:lstStyle/>
          <a:p>
            <a:r>
              <a:rPr lang="en-US" dirty="0">
                <a:solidFill>
                  <a:srgbClr val="FF0000"/>
                </a:solidFill>
              </a:rPr>
              <a:t>[figure]</a:t>
            </a:r>
            <a:r>
              <a:rPr lang="en-US" dirty="0"/>
              <a:t>The bacterial plasma membrane is a phospholipid bilayer with a variety of embedded proteins that perform various functions for the cell. Note the presence of glycoproteins and glycolipids, whose carbohydrate components extend out from the surface of the cell. The abundance and arrangement of these proteins and lipids can vary greatly between species.</a:t>
            </a:r>
            <a:endParaRPr lang="en-IN" dirty="0"/>
          </a:p>
        </p:txBody>
      </p:sp>
    </p:spTree>
    <p:extLst>
      <p:ext uri="{BB962C8B-B14F-4D97-AF65-F5344CB8AC3E}">
        <p14:creationId xmlns:p14="http://schemas.microsoft.com/office/powerpoint/2010/main" val="3488535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588397"/>
            <a:ext cx="9601200" cy="5279003"/>
          </a:xfrm>
        </p:spPr>
        <p:txBody>
          <a:bodyPr>
            <a:normAutofit/>
          </a:bodyPr>
          <a:lstStyle/>
          <a:p>
            <a:r>
              <a:rPr lang="en-US" sz="2400" dirty="0">
                <a:latin typeface="Adobe Caslon Pro" panose="0205050205050A020403" pitchFamily="18" charset="0"/>
              </a:rPr>
              <a:t>These glycoprotein and glycolipid complexes extend out from the surface of the cell, allowing the cell to interact with the external environment.</a:t>
            </a:r>
          </a:p>
          <a:p>
            <a:r>
              <a:rPr lang="en-US" sz="2400" dirty="0">
                <a:latin typeface="Adobe Caslon Pro" panose="0205050205050A020403" pitchFamily="18" charset="0"/>
              </a:rPr>
              <a:t>Glycoproteins and glycolipids in the plasma membrane can vary considerably in chemical composition among archaea, bacteria, and eukaryotes, allowing scientists to use them to characterize unique species.</a:t>
            </a:r>
          </a:p>
          <a:p>
            <a:r>
              <a:rPr lang="en-IN" sz="2400" dirty="0">
                <a:latin typeface="Adobe Caslon Pro" panose="0205050205050A020403" pitchFamily="18" charset="0"/>
              </a:rPr>
              <a:t>Plasma membranes from different cells types also contain unique phospholipids, which contain fatty acids. </a:t>
            </a:r>
            <a:r>
              <a:rPr lang="en-IN" sz="2400" dirty="0">
                <a:solidFill>
                  <a:srgbClr val="FF0000"/>
                </a:solidFill>
                <a:latin typeface="Adobe Caslon Pro" panose="0205050205050A020403" pitchFamily="18" charset="0"/>
              </a:rPr>
              <a:t>Phospholipid-derived fatty acid analysis (PLFA) </a:t>
            </a:r>
            <a:r>
              <a:rPr lang="en-IN" sz="2400" dirty="0">
                <a:latin typeface="Adobe Caslon Pro" panose="0205050205050A020403" pitchFamily="18" charset="0"/>
              </a:rPr>
              <a:t>profiles can be used to identify unique types of cells based on differences in fatty acids. Archaea, bacteria, and eukaryotes each have a unique PFLA profile.</a:t>
            </a:r>
          </a:p>
        </p:txBody>
      </p:sp>
    </p:spTree>
    <p:extLst>
      <p:ext uri="{BB962C8B-B14F-4D97-AF65-F5344CB8AC3E}">
        <p14:creationId xmlns:p14="http://schemas.microsoft.com/office/powerpoint/2010/main" val="798895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6064" y="749409"/>
            <a:ext cx="9414344" cy="1174807"/>
          </a:xfrm>
        </p:spPr>
        <p:txBody>
          <a:bodyPr>
            <a:normAutofit/>
          </a:bodyPr>
          <a:lstStyle/>
          <a:p>
            <a:r>
              <a:rPr lang="en-IN" sz="3600" dirty="0"/>
              <a:t>Photosynthetic Membrane Structures [</a:t>
            </a:r>
            <a:r>
              <a:rPr lang="en-IN" sz="3600" dirty="0">
                <a:solidFill>
                  <a:srgbClr val="002060"/>
                </a:solidFill>
              </a:rPr>
              <a:t>cell membrane modification]</a:t>
            </a:r>
          </a:p>
        </p:txBody>
      </p:sp>
      <p:sp>
        <p:nvSpPr>
          <p:cNvPr id="3" name="Content Placeholder 2"/>
          <p:cNvSpPr>
            <a:spLocks noGrp="1"/>
          </p:cNvSpPr>
          <p:nvPr>
            <p:ph idx="1"/>
          </p:nvPr>
        </p:nvSpPr>
        <p:spPr>
          <a:xfrm>
            <a:off x="1371600" y="2067340"/>
            <a:ext cx="9601200" cy="3800060"/>
          </a:xfrm>
        </p:spPr>
        <p:txBody>
          <a:bodyPr>
            <a:normAutofit lnSpcReduction="10000"/>
          </a:bodyPr>
          <a:lstStyle/>
          <a:p>
            <a:r>
              <a:rPr lang="en-IN" sz="2400" dirty="0">
                <a:latin typeface="Adobe Caslon Pro" panose="0205050205050A020403" pitchFamily="18" charset="0"/>
              </a:rPr>
              <a:t>Some prokaryotic cells, namely </a:t>
            </a:r>
            <a:r>
              <a:rPr lang="en-IN" sz="2400" dirty="0">
                <a:solidFill>
                  <a:srgbClr val="0070C0"/>
                </a:solidFill>
                <a:latin typeface="Adobe Caslon Pro" panose="0205050205050A020403" pitchFamily="18" charset="0"/>
              </a:rPr>
              <a:t>cyanobacteria and photosynthetic bacteria</a:t>
            </a:r>
            <a:r>
              <a:rPr lang="en-IN" sz="2400" dirty="0">
                <a:latin typeface="Adobe Caslon Pro" panose="0205050205050A020403" pitchFamily="18" charset="0"/>
              </a:rPr>
              <a:t>, have membrane structures that enable them to perform </a:t>
            </a:r>
            <a:r>
              <a:rPr lang="en-IN" sz="2400" dirty="0">
                <a:solidFill>
                  <a:schemeClr val="accent6">
                    <a:lumMod val="75000"/>
                  </a:schemeClr>
                </a:solidFill>
                <a:latin typeface="Adobe Caslon Pro" panose="0205050205050A020403" pitchFamily="18" charset="0"/>
              </a:rPr>
              <a:t>photosynthesis</a:t>
            </a:r>
            <a:r>
              <a:rPr lang="en-IN" sz="2400" dirty="0">
                <a:latin typeface="Adobe Caslon Pro" panose="0205050205050A020403" pitchFamily="18" charset="0"/>
              </a:rPr>
              <a:t>.</a:t>
            </a:r>
          </a:p>
          <a:p>
            <a:endParaRPr lang="en-IN" sz="2400" dirty="0">
              <a:latin typeface="Adobe Caslon Pro" panose="0205050205050A020403" pitchFamily="18" charset="0"/>
            </a:endParaRPr>
          </a:p>
          <a:p>
            <a:r>
              <a:rPr lang="en-US" sz="2400" dirty="0">
                <a:latin typeface="Adobe Caslon Pro" panose="0205050205050A020403" pitchFamily="18" charset="0"/>
              </a:rPr>
              <a:t>These structures consist of an </a:t>
            </a:r>
            <a:r>
              <a:rPr lang="en-US" sz="2400" dirty="0" err="1">
                <a:solidFill>
                  <a:srgbClr val="002060"/>
                </a:solidFill>
                <a:latin typeface="Adobe Caslon Pro" panose="0205050205050A020403" pitchFamily="18" charset="0"/>
              </a:rPr>
              <a:t>infolding</a:t>
            </a:r>
            <a:r>
              <a:rPr lang="en-US" sz="2400" dirty="0">
                <a:solidFill>
                  <a:srgbClr val="002060"/>
                </a:solidFill>
                <a:latin typeface="Adobe Caslon Pro" panose="0205050205050A020403" pitchFamily="18" charset="0"/>
              </a:rPr>
              <a:t> </a:t>
            </a:r>
            <a:r>
              <a:rPr lang="en-US" sz="2400" dirty="0">
                <a:latin typeface="Adobe Caslon Pro" panose="0205050205050A020403" pitchFamily="18" charset="0"/>
              </a:rPr>
              <a:t>of the plasma membrane that encloses photosynthetic pigments such as green chlorophylls and bacteriochlorophylls.</a:t>
            </a:r>
          </a:p>
          <a:p>
            <a:endParaRPr lang="en-US" sz="2400" dirty="0">
              <a:latin typeface="Adobe Caslon Pro" panose="0205050205050A020403" pitchFamily="18" charset="0"/>
            </a:endParaRPr>
          </a:p>
          <a:p>
            <a:r>
              <a:rPr lang="en-US" sz="2400" dirty="0">
                <a:latin typeface="Adobe Caslon Pro" panose="0205050205050A020403" pitchFamily="18" charset="0"/>
              </a:rPr>
              <a:t>In cyanobacteria, these </a:t>
            </a:r>
            <a:r>
              <a:rPr lang="en-US" sz="2400" dirty="0">
                <a:solidFill>
                  <a:schemeClr val="accent6">
                    <a:lumMod val="75000"/>
                  </a:schemeClr>
                </a:solidFill>
                <a:latin typeface="Adobe Caslon Pro" panose="0205050205050A020403" pitchFamily="18" charset="0"/>
              </a:rPr>
              <a:t>membrane structures </a:t>
            </a:r>
            <a:r>
              <a:rPr lang="en-US" sz="2400" dirty="0">
                <a:latin typeface="Adobe Caslon Pro" panose="0205050205050A020403" pitchFamily="18" charset="0"/>
              </a:rPr>
              <a:t>are called </a:t>
            </a:r>
            <a:r>
              <a:rPr lang="en-US" sz="2400" dirty="0">
                <a:solidFill>
                  <a:schemeClr val="accent6">
                    <a:lumMod val="75000"/>
                  </a:schemeClr>
                </a:solidFill>
                <a:latin typeface="Adobe Caslon Pro" panose="0205050205050A020403" pitchFamily="18" charset="0"/>
              </a:rPr>
              <a:t>thylakoids</a:t>
            </a:r>
            <a:r>
              <a:rPr lang="en-US" sz="2400" dirty="0">
                <a:latin typeface="Adobe Caslon Pro" panose="0205050205050A020403" pitchFamily="18" charset="0"/>
              </a:rPr>
              <a:t>; in photosynthetic bacteria, they are called </a:t>
            </a:r>
            <a:r>
              <a:rPr lang="en-US" sz="2400" b="1" dirty="0" err="1">
                <a:solidFill>
                  <a:srgbClr val="FF0000"/>
                </a:solidFill>
                <a:latin typeface="Adobe Caslon Pro" panose="0205050205050A020403" pitchFamily="18" charset="0"/>
              </a:rPr>
              <a:t>chromatophores</a:t>
            </a:r>
            <a:r>
              <a:rPr lang="en-US" sz="2400" b="1" dirty="0">
                <a:solidFill>
                  <a:srgbClr val="FF0000"/>
                </a:solidFill>
                <a:latin typeface="Adobe Caslon Pro" panose="0205050205050A020403" pitchFamily="18" charset="0"/>
              </a:rPr>
              <a:t>,</a:t>
            </a:r>
            <a:r>
              <a:rPr lang="en-US" sz="2400" dirty="0">
                <a:solidFill>
                  <a:srgbClr val="FF0000"/>
                </a:solidFill>
                <a:latin typeface="Adobe Caslon Pro" panose="0205050205050A020403" pitchFamily="18" charset="0"/>
              </a:rPr>
              <a:t> lamellae, or </a:t>
            </a:r>
            <a:r>
              <a:rPr lang="en-US" sz="2400" dirty="0" err="1">
                <a:solidFill>
                  <a:srgbClr val="FF0000"/>
                </a:solidFill>
                <a:latin typeface="Adobe Caslon Pro" panose="0205050205050A020403" pitchFamily="18" charset="0"/>
              </a:rPr>
              <a:t>chlorosomes</a:t>
            </a:r>
            <a:r>
              <a:rPr lang="en-US" dirty="0">
                <a:solidFill>
                  <a:srgbClr val="FF0000"/>
                </a:solidFill>
              </a:rPr>
              <a:t>.</a:t>
            </a:r>
            <a:endParaRPr lang="en-IN" dirty="0">
              <a:solidFill>
                <a:srgbClr val="FF0000"/>
              </a:solidFill>
            </a:endParaRPr>
          </a:p>
          <a:p>
            <a:endParaRPr lang="en-US" sz="2400" dirty="0">
              <a:latin typeface="Adobe Caslon Pro" panose="0205050205050A020403" pitchFamily="18" charset="0"/>
            </a:endParaRPr>
          </a:p>
        </p:txBody>
      </p:sp>
    </p:spTree>
    <p:extLst>
      <p:ext uri="{BB962C8B-B14F-4D97-AF65-F5344CB8AC3E}">
        <p14:creationId xmlns:p14="http://schemas.microsoft.com/office/powerpoint/2010/main" val="34543188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40185" y="1113183"/>
            <a:ext cx="4787823" cy="359332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cxnSp>
        <p:nvCxnSpPr>
          <p:cNvPr id="7" name="Elbow Connector 6"/>
          <p:cNvCxnSpPr/>
          <p:nvPr/>
        </p:nvCxnSpPr>
        <p:spPr>
          <a:xfrm rot="16200000" flipH="1">
            <a:off x="4818490" y="1781092"/>
            <a:ext cx="850790" cy="341906"/>
          </a:xfrm>
          <a:prstGeom prst="bentConnector3">
            <a:avLst>
              <a:gd name="adj1" fmla="val -27570"/>
            </a:avLst>
          </a:prstGeom>
          <a:ln>
            <a:tailEnd type="triangle"/>
          </a:ln>
        </p:spPr>
        <p:style>
          <a:lnRef idx="2">
            <a:schemeClr val="accent6"/>
          </a:lnRef>
          <a:fillRef idx="0">
            <a:schemeClr val="accent6"/>
          </a:fillRef>
          <a:effectRef idx="1">
            <a:schemeClr val="accent6"/>
          </a:effectRef>
          <a:fontRef idx="minor">
            <a:schemeClr val="tx1"/>
          </a:fontRef>
        </p:style>
      </p:cxnSp>
      <p:pic>
        <p:nvPicPr>
          <p:cNvPr id="3" name="Picture 2"/>
          <p:cNvPicPr>
            <a:picLocks noChangeAspect="1"/>
          </p:cNvPicPr>
          <p:nvPr/>
        </p:nvPicPr>
        <p:blipFill>
          <a:blip r:embed="rId3"/>
          <a:stretch>
            <a:fillRect/>
          </a:stretch>
        </p:blipFill>
        <p:spPr>
          <a:xfrm>
            <a:off x="7041179" y="1113183"/>
            <a:ext cx="3689426" cy="208324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6" name="Rectangle 5"/>
          <p:cNvSpPr/>
          <p:nvPr/>
        </p:nvSpPr>
        <p:spPr>
          <a:xfrm>
            <a:off x="8189843" y="1113183"/>
            <a:ext cx="556592" cy="2305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9128097" y="1113183"/>
            <a:ext cx="811033" cy="2305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Elbow Connector 12"/>
          <p:cNvCxnSpPr/>
          <p:nvPr/>
        </p:nvCxnSpPr>
        <p:spPr>
          <a:xfrm rot="16200000" flipV="1">
            <a:off x="8381244" y="3092489"/>
            <a:ext cx="2417197" cy="541826"/>
          </a:xfrm>
          <a:prstGeom prst="bentConnector3">
            <a:avLst>
              <a:gd name="adj1" fmla="val 77303"/>
            </a:avLst>
          </a:prstGeom>
          <a:ln>
            <a:solidFill>
              <a:srgbClr val="FF0000"/>
            </a:solidFill>
            <a:tailEnd type="triangle"/>
          </a:ln>
        </p:spPr>
        <p:style>
          <a:lnRef idx="2">
            <a:schemeClr val="accent4"/>
          </a:lnRef>
          <a:fillRef idx="0">
            <a:schemeClr val="accent4"/>
          </a:fillRef>
          <a:effectRef idx="1">
            <a:schemeClr val="accent4"/>
          </a:effectRef>
          <a:fontRef idx="minor">
            <a:schemeClr val="tx1"/>
          </a:fontRef>
        </p:style>
      </p:cxnSp>
      <p:sp>
        <p:nvSpPr>
          <p:cNvPr id="19" name="Rectangle 18"/>
          <p:cNvSpPr/>
          <p:nvPr/>
        </p:nvSpPr>
        <p:spPr>
          <a:xfrm>
            <a:off x="8468139" y="4706510"/>
            <a:ext cx="3694611" cy="369332"/>
          </a:xfrm>
          <a:prstGeom prst="rect">
            <a:avLst/>
          </a:prstGeom>
        </p:spPr>
        <p:txBody>
          <a:bodyPr wrap="square">
            <a:spAutoFit/>
          </a:bodyPr>
          <a:lstStyle/>
          <a:p>
            <a:r>
              <a:rPr lang="en-IN" dirty="0"/>
              <a:t>Infolding contains pigments</a:t>
            </a:r>
          </a:p>
        </p:txBody>
      </p:sp>
    </p:spTree>
    <p:extLst>
      <p:ext uri="{BB962C8B-B14F-4D97-AF65-F5344CB8AC3E}">
        <p14:creationId xmlns:p14="http://schemas.microsoft.com/office/powerpoint/2010/main" val="205469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a:t>MESOSOMES [CELL MEMBRANE MODIFICATION]</a:t>
            </a:r>
          </a:p>
        </p:txBody>
      </p:sp>
      <p:sp>
        <p:nvSpPr>
          <p:cNvPr id="3" name="Content Placeholder 2"/>
          <p:cNvSpPr>
            <a:spLocks noGrp="1"/>
          </p:cNvSpPr>
          <p:nvPr>
            <p:ph idx="1"/>
          </p:nvPr>
        </p:nvSpPr>
        <p:spPr>
          <a:xfrm>
            <a:off x="1371600" y="1510748"/>
            <a:ext cx="9601200" cy="4356652"/>
          </a:xfrm>
        </p:spPr>
        <p:txBody>
          <a:bodyPr>
            <a:normAutofit lnSpcReduction="10000"/>
          </a:bodyPr>
          <a:lstStyle/>
          <a:p>
            <a:r>
              <a:rPr lang="en-US" sz="2400" dirty="0" err="1">
                <a:latin typeface="Adobe Caslon Pro" panose="0205050205050A020403" pitchFamily="18" charset="0"/>
              </a:rPr>
              <a:t>Mesosomes</a:t>
            </a:r>
            <a:r>
              <a:rPr lang="en-US" sz="2400" dirty="0">
                <a:latin typeface="Adobe Caslon Pro" panose="0205050205050A020403" pitchFamily="18" charset="0"/>
              </a:rPr>
              <a:t> or </a:t>
            </a:r>
            <a:r>
              <a:rPr lang="en-US" sz="2400" dirty="0" err="1">
                <a:latin typeface="Adobe Caslon Pro" panose="0205050205050A020403" pitchFamily="18" charset="0"/>
              </a:rPr>
              <a:t>chondrioids</a:t>
            </a:r>
            <a:r>
              <a:rPr lang="en-US" sz="2400" dirty="0">
                <a:latin typeface="Adobe Caslon Pro" panose="0205050205050A020403" pitchFamily="18" charset="0"/>
              </a:rPr>
              <a:t> are folded </a:t>
            </a:r>
            <a:r>
              <a:rPr lang="en-US" sz="2400" b="1" dirty="0">
                <a:solidFill>
                  <a:srgbClr val="FF0000"/>
                </a:solidFill>
                <a:latin typeface="Adobe Caslon Pro" panose="0205050205050A020403" pitchFamily="18" charset="0"/>
              </a:rPr>
              <a:t>invaginations</a:t>
            </a:r>
            <a:r>
              <a:rPr lang="en-US" sz="2400" dirty="0">
                <a:latin typeface="Adobe Caslon Pro" panose="0205050205050A020403" pitchFamily="18" charset="0"/>
              </a:rPr>
              <a:t> in the plasma membrane of bacteria.</a:t>
            </a:r>
          </a:p>
          <a:p>
            <a:r>
              <a:rPr lang="en-US" sz="2400" dirty="0">
                <a:latin typeface="Adobe Caslon Pro" panose="0205050205050A020403" pitchFamily="18" charset="0"/>
              </a:rPr>
              <a:t>A specialized </a:t>
            </a:r>
            <a:r>
              <a:rPr lang="en-US" sz="2400" dirty="0" err="1">
                <a:latin typeface="Adobe Caslon Pro" panose="0205050205050A020403" pitchFamily="18" charset="0"/>
              </a:rPr>
              <a:t>membraneous</a:t>
            </a:r>
            <a:r>
              <a:rPr lang="en-US" sz="2400" dirty="0">
                <a:latin typeface="Adobe Caslon Pro" panose="0205050205050A020403" pitchFamily="18" charset="0"/>
              </a:rPr>
              <a:t> structure is a </a:t>
            </a:r>
            <a:r>
              <a:rPr lang="en-US" sz="2400" dirty="0" err="1">
                <a:latin typeface="Adobe Caslon Pro" panose="0205050205050A020403" pitchFamily="18" charset="0"/>
              </a:rPr>
              <a:t>mesosome</a:t>
            </a:r>
            <a:r>
              <a:rPr lang="en-US" sz="2400" dirty="0">
                <a:latin typeface="Adobe Caslon Pro" panose="0205050205050A020403" pitchFamily="18" charset="0"/>
              </a:rPr>
              <a:t> which is formed by an extension of plasma membrane into the cell. These extensions are in the form of vesicle, tubules, and lamellae.</a:t>
            </a:r>
          </a:p>
          <a:p>
            <a:r>
              <a:rPr lang="en-IN" sz="2400" dirty="0">
                <a:solidFill>
                  <a:srgbClr val="FF0000"/>
                </a:solidFill>
                <a:latin typeface="Adobe Caslon Pro" panose="0205050205050A020403" pitchFamily="18" charset="0"/>
              </a:rPr>
              <a:t>FUNCTIONS:</a:t>
            </a:r>
            <a:r>
              <a:rPr lang="en-US" sz="2400" dirty="0">
                <a:solidFill>
                  <a:srgbClr val="FF0000"/>
                </a:solidFill>
                <a:latin typeface="Adobe Caslon Pro" panose="0205050205050A020403" pitchFamily="18" charset="0"/>
              </a:rPr>
              <a:t>(</a:t>
            </a:r>
            <a:r>
              <a:rPr lang="en-US" sz="2400" dirty="0">
                <a:latin typeface="Adobe Caslon Pro" panose="0205050205050A020403" pitchFamily="18" charset="0"/>
              </a:rPr>
              <a:t>1) These extensions help in the synthesis of the cell wall and replication of DNA. They also help in the equal distribution of chromosomes into the daughter cells.</a:t>
            </a:r>
          </a:p>
          <a:p>
            <a:r>
              <a:rPr lang="en-US" sz="2400" dirty="0">
                <a:latin typeface="Adobe Caslon Pro" panose="0205050205050A020403" pitchFamily="18" charset="0"/>
              </a:rPr>
              <a:t>(2) It also increases the surface area of the plasma membrane to carry out various enzymatic activities.</a:t>
            </a:r>
          </a:p>
          <a:p>
            <a:r>
              <a:rPr lang="en-US" sz="2400" dirty="0">
                <a:latin typeface="Adobe Caslon Pro" panose="0205050205050A020403" pitchFamily="18" charset="0"/>
              </a:rPr>
              <a:t>(3) It helps in secretion processes as well as in bacterial respiration.</a:t>
            </a:r>
            <a:endParaRPr lang="en-IN" sz="2400" dirty="0">
              <a:latin typeface="Adobe Caslon Pro" panose="0205050205050A020403" pitchFamily="18" charset="0"/>
            </a:endParaRPr>
          </a:p>
        </p:txBody>
      </p:sp>
    </p:spTree>
    <p:extLst>
      <p:ext uri="{BB962C8B-B14F-4D97-AF65-F5344CB8AC3E}">
        <p14:creationId xmlns:p14="http://schemas.microsoft.com/office/powerpoint/2010/main" val="1924319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626165"/>
          </a:xfrm>
        </p:spPr>
        <p:txBody>
          <a:bodyPr>
            <a:normAutofit fontScale="90000"/>
          </a:bodyPr>
          <a:lstStyle/>
          <a:p>
            <a:r>
              <a:rPr lang="en-IN" dirty="0"/>
              <a:t>TYPES OF MESOSOMES:</a:t>
            </a:r>
          </a:p>
        </p:txBody>
      </p:sp>
      <p:sp>
        <p:nvSpPr>
          <p:cNvPr id="3" name="Content Placeholder 2"/>
          <p:cNvSpPr>
            <a:spLocks noGrp="1"/>
          </p:cNvSpPr>
          <p:nvPr>
            <p:ph sz="half" idx="1"/>
          </p:nvPr>
        </p:nvSpPr>
        <p:spPr>
          <a:xfrm>
            <a:off x="1371600" y="1518699"/>
            <a:ext cx="4447786" cy="4348701"/>
          </a:xfrm>
        </p:spPr>
        <p:txBody>
          <a:bodyPr/>
          <a:lstStyle/>
          <a:p>
            <a:r>
              <a:rPr lang="en-IN" dirty="0">
                <a:solidFill>
                  <a:srgbClr val="002060"/>
                </a:solidFill>
              </a:rPr>
              <a:t>1]septal or central </a:t>
            </a:r>
            <a:r>
              <a:rPr lang="en-IN" dirty="0" err="1">
                <a:solidFill>
                  <a:srgbClr val="002060"/>
                </a:solidFill>
              </a:rPr>
              <a:t>mesosome</a:t>
            </a:r>
            <a:r>
              <a:rPr lang="en-IN" dirty="0">
                <a:solidFill>
                  <a:srgbClr val="FF0000"/>
                </a:solidFill>
              </a:rPr>
              <a:t>.</a:t>
            </a:r>
          </a:p>
          <a:p>
            <a:r>
              <a:rPr lang="en-IN" dirty="0"/>
              <a:t>Help in DNA replication and transfer of replicated DNA to daughter cell.</a:t>
            </a:r>
          </a:p>
          <a:p>
            <a:r>
              <a:rPr lang="en-IN" dirty="0"/>
              <a:t>Help in formation of septa / Cross wall during binary fission.</a:t>
            </a:r>
          </a:p>
          <a:p>
            <a:endParaRPr lang="en-IN" dirty="0"/>
          </a:p>
        </p:txBody>
      </p:sp>
      <p:sp>
        <p:nvSpPr>
          <p:cNvPr id="4" name="Content Placeholder 3"/>
          <p:cNvSpPr>
            <a:spLocks noGrp="1"/>
          </p:cNvSpPr>
          <p:nvPr>
            <p:ph sz="half" idx="2"/>
          </p:nvPr>
        </p:nvSpPr>
        <p:spPr>
          <a:xfrm>
            <a:off x="6525403" y="1518699"/>
            <a:ext cx="4447786" cy="4348701"/>
          </a:xfrm>
        </p:spPr>
        <p:txBody>
          <a:bodyPr/>
          <a:lstStyle/>
          <a:p>
            <a:r>
              <a:rPr lang="en-IN" dirty="0">
                <a:solidFill>
                  <a:srgbClr val="002060"/>
                </a:solidFill>
              </a:rPr>
              <a:t>2]peripheral or lateral </a:t>
            </a:r>
            <a:r>
              <a:rPr lang="en-IN" dirty="0" err="1">
                <a:solidFill>
                  <a:srgbClr val="002060"/>
                </a:solidFill>
              </a:rPr>
              <a:t>mesosome</a:t>
            </a:r>
            <a:endParaRPr lang="en-IN" dirty="0">
              <a:solidFill>
                <a:srgbClr val="002060"/>
              </a:solidFill>
            </a:endParaRPr>
          </a:p>
          <a:p>
            <a:r>
              <a:rPr lang="en-IN" dirty="0"/>
              <a:t>Also called </a:t>
            </a:r>
            <a:r>
              <a:rPr lang="en-IN" dirty="0" err="1"/>
              <a:t>chondroid</a:t>
            </a:r>
            <a:r>
              <a:rPr lang="en-IN" dirty="0"/>
              <a:t>.</a:t>
            </a:r>
          </a:p>
          <a:p>
            <a:r>
              <a:rPr lang="en-IN" dirty="0"/>
              <a:t>Analogous to mitochondria of eukaryotic cell.</a:t>
            </a:r>
          </a:p>
          <a:p>
            <a:r>
              <a:rPr lang="en-IN" dirty="0"/>
              <a:t>Site for respiration bacteria.</a:t>
            </a:r>
          </a:p>
          <a:p>
            <a:r>
              <a:rPr lang="en-IN" dirty="0"/>
              <a:t>Has enzyme for electron transport chain[ETC]</a:t>
            </a:r>
          </a:p>
          <a:p>
            <a:r>
              <a:rPr lang="en-IN" dirty="0"/>
              <a:t>Provide large surface area for enzyme activity.</a:t>
            </a:r>
          </a:p>
        </p:txBody>
      </p:sp>
    </p:spTree>
    <p:extLst>
      <p:ext uri="{BB962C8B-B14F-4D97-AF65-F5344CB8AC3E}">
        <p14:creationId xmlns:p14="http://schemas.microsoft.com/office/powerpoint/2010/main" val="2673381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69289"/>
          </a:xfrm>
        </p:spPr>
        <p:txBody>
          <a:bodyPr/>
          <a:lstStyle/>
          <a:p>
            <a:r>
              <a:rPr lang="en-IN" dirty="0"/>
              <a:t>Definition of prokaryote</a:t>
            </a:r>
          </a:p>
        </p:txBody>
      </p:sp>
      <p:sp>
        <p:nvSpPr>
          <p:cNvPr id="3" name="Content Placeholder 2"/>
          <p:cNvSpPr>
            <a:spLocks noGrp="1"/>
          </p:cNvSpPr>
          <p:nvPr>
            <p:ph idx="1"/>
          </p:nvPr>
        </p:nvSpPr>
        <p:spPr>
          <a:xfrm>
            <a:off x="1371600" y="1455089"/>
            <a:ext cx="9601200" cy="4412311"/>
          </a:xfrm>
        </p:spPr>
        <p:txBody>
          <a:bodyPr>
            <a:normAutofit/>
          </a:bodyPr>
          <a:lstStyle/>
          <a:p>
            <a:r>
              <a:rPr lang="en-US" sz="2400" dirty="0">
                <a:latin typeface="Adobe Caslon Pro" panose="0205050205050A020403" pitchFamily="18" charset="0"/>
              </a:rPr>
              <a:t> Any of the typically </a:t>
            </a:r>
            <a:r>
              <a:rPr lang="en-US" sz="2400" b="1" dirty="0">
                <a:latin typeface="Adobe Caslon Pro" panose="0205050205050A020403" pitchFamily="18" charset="0"/>
              </a:rPr>
              <a:t>unicellular microorganisms </a:t>
            </a:r>
            <a:r>
              <a:rPr lang="en-US" sz="2400" dirty="0">
                <a:latin typeface="Adobe Caslon Pro" panose="0205050205050A020403" pitchFamily="18" charset="0"/>
              </a:rPr>
              <a:t>that lack a distinct nucleus and membrane-bound organelles and that are classified as a kingdom (</a:t>
            </a:r>
            <a:r>
              <a:rPr lang="en-US" sz="2400" dirty="0" err="1">
                <a:latin typeface="Adobe Caslon Pro" panose="0205050205050A020403" pitchFamily="18" charset="0"/>
              </a:rPr>
              <a:t>Prokaryotae</a:t>
            </a:r>
            <a:r>
              <a:rPr lang="en-US" sz="2400" dirty="0">
                <a:latin typeface="Adobe Caslon Pro" panose="0205050205050A020403" pitchFamily="18" charset="0"/>
              </a:rPr>
              <a:t> synonym </a:t>
            </a:r>
            <a:r>
              <a:rPr lang="en-US" sz="2400" dirty="0" err="1">
                <a:latin typeface="Adobe Caslon Pro" panose="0205050205050A020403" pitchFamily="18" charset="0"/>
              </a:rPr>
              <a:t>Monera</a:t>
            </a:r>
            <a:r>
              <a:rPr lang="en-US" sz="2400" dirty="0">
                <a:latin typeface="Adobe Caslon Pro" panose="0205050205050A020403" pitchFamily="18" charset="0"/>
              </a:rPr>
              <a:t>) or into two domains (Bacteria and Archaea).</a:t>
            </a:r>
          </a:p>
          <a:p>
            <a:endParaRPr lang="en-US" sz="2400" dirty="0">
              <a:latin typeface="Adobe Caslon Pro" panose="0205050205050A020403" pitchFamily="18" charset="0"/>
            </a:endParaRPr>
          </a:p>
          <a:p>
            <a:r>
              <a:rPr lang="en-US" sz="2400" dirty="0">
                <a:latin typeface="Adobe Caslon Pro" panose="0205050205050A020403" pitchFamily="18" charset="0"/>
              </a:rPr>
              <a:t>What are examples of prokaryotic?----Prokaryotic cells lack internal cellular bodies (organelles), while eukaryotic cells possess them. Examples of prokaryotes are </a:t>
            </a:r>
            <a:r>
              <a:rPr lang="en-US" sz="2400" b="1" dirty="0">
                <a:solidFill>
                  <a:srgbClr val="002060"/>
                </a:solidFill>
                <a:latin typeface="Adobe Caslon Pro" panose="0205050205050A020403" pitchFamily="18" charset="0"/>
              </a:rPr>
              <a:t>bacteria and archaea</a:t>
            </a:r>
            <a:r>
              <a:rPr lang="en-US" sz="2400" dirty="0">
                <a:latin typeface="Adobe Caslon Pro" panose="0205050205050A020403" pitchFamily="18" charset="0"/>
              </a:rPr>
              <a:t>. Examples of eukaryotes are </a:t>
            </a:r>
            <a:r>
              <a:rPr lang="en-US" sz="2400" dirty="0" err="1">
                <a:latin typeface="Adobe Caslon Pro" panose="0205050205050A020403" pitchFamily="18" charset="0"/>
              </a:rPr>
              <a:t>protists</a:t>
            </a:r>
            <a:r>
              <a:rPr lang="en-US" sz="2400" dirty="0">
                <a:latin typeface="Adobe Caslon Pro" panose="0205050205050A020403" pitchFamily="18" charset="0"/>
              </a:rPr>
              <a:t>, fungi, plants, and animals (everything except prokaryotes).</a:t>
            </a:r>
          </a:p>
          <a:p>
            <a:endParaRPr lang="en-US" sz="2400" dirty="0"/>
          </a:p>
          <a:p>
            <a:endParaRPr lang="en-US" sz="2400" dirty="0"/>
          </a:p>
          <a:p>
            <a:endParaRPr lang="en-US" sz="2400" dirty="0">
              <a:latin typeface="Adobe Caslon Pro" panose="0205050205050A020403" pitchFamily="18" charset="0"/>
            </a:endParaRPr>
          </a:p>
          <a:p>
            <a:endParaRPr lang="en-IN" sz="2400" dirty="0"/>
          </a:p>
        </p:txBody>
      </p:sp>
    </p:spTree>
    <p:extLst>
      <p:ext uri="{BB962C8B-B14F-4D97-AF65-F5344CB8AC3E}">
        <p14:creationId xmlns:p14="http://schemas.microsoft.com/office/powerpoint/2010/main" val="39928081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Structure of </a:t>
            </a:r>
            <a:r>
              <a:rPr lang="en-IN" dirty="0" err="1"/>
              <a:t>mesosomes</a:t>
            </a:r>
            <a:r>
              <a:rPr lang="en-IN" dirty="0"/>
              <a:t>:</a:t>
            </a:r>
          </a:p>
        </p:txBody>
      </p:sp>
      <p:pic>
        <p:nvPicPr>
          <p:cNvPr id="4" name="Content Placeholder 3"/>
          <p:cNvPicPr>
            <a:picLocks noGrp="1" noChangeAspect="1"/>
          </p:cNvPicPr>
          <p:nvPr>
            <p:ph idx="1"/>
          </p:nvPr>
        </p:nvPicPr>
        <p:blipFill rotWithShape="1">
          <a:blip r:embed="rId2"/>
          <a:srcRect t="21646" b="7752"/>
          <a:stretch/>
        </p:blipFill>
        <p:spPr>
          <a:xfrm>
            <a:off x="1102667" y="2243262"/>
            <a:ext cx="4770215" cy="252851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Picture 4"/>
          <p:cNvPicPr>
            <a:picLocks noChangeAspect="1"/>
          </p:cNvPicPr>
          <p:nvPr/>
        </p:nvPicPr>
        <p:blipFill>
          <a:blip r:embed="rId3"/>
          <a:stretch>
            <a:fillRect/>
          </a:stretch>
        </p:blipFill>
        <p:spPr>
          <a:xfrm>
            <a:off x="7039552" y="2052431"/>
            <a:ext cx="4082618" cy="264778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3" name="Left Brace 2"/>
          <p:cNvSpPr/>
          <p:nvPr/>
        </p:nvSpPr>
        <p:spPr>
          <a:xfrm rot="16200000">
            <a:off x="8090452" y="3446891"/>
            <a:ext cx="970062" cy="2250222"/>
          </a:xfrm>
          <a:prstGeom prst="leftBrace">
            <a:avLst>
              <a:gd name="adj1" fmla="val 8333"/>
              <a:gd name="adj2" fmla="val 49687"/>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en-IN"/>
          </a:p>
        </p:txBody>
      </p:sp>
      <p:sp>
        <p:nvSpPr>
          <p:cNvPr id="6" name="Rectangle 5"/>
          <p:cNvSpPr/>
          <p:nvPr/>
        </p:nvSpPr>
        <p:spPr>
          <a:xfrm>
            <a:off x="8234411" y="4945913"/>
            <a:ext cx="846450" cy="369332"/>
          </a:xfrm>
          <a:prstGeom prst="rect">
            <a:avLst/>
          </a:prstGeom>
        </p:spPr>
        <p:txBody>
          <a:bodyPr wrap="none">
            <a:spAutoFit/>
          </a:bodyPr>
          <a:lstStyle/>
          <a:p>
            <a:r>
              <a:rPr lang="en-IN" dirty="0"/>
              <a:t>vesicle</a:t>
            </a:r>
          </a:p>
        </p:txBody>
      </p:sp>
      <p:sp>
        <p:nvSpPr>
          <p:cNvPr id="11" name="Right Arrow 10"/>
          <p:cNvSpPr/>
          <p:nvPr/>
        </p:nvSpPr>
        <p:spPr>
          <a:xfrm rot="5400000">
            <a:off x="7226834" y="2004626"/>
            <a:ext cx="1681007" cy="3341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7619938" y="977664"/>
            <a:ext cx="894797" cy="369332"/>
          </a:xfrm>
          <a:prstGeom prst="rect">
            <a:avLst/>
          </a:prstGeom>
        </p:spPr>
        <p:txBody>
          <a:bodyPr wrap="none">
            <a:spAutoFit/>
          </a:bodyPr>
          <a:lstStyle/>
          <a:p>
            <a:r>
              <a:rPr lang="en-IN" dirty="0"/>
              <a:t>lamella</a:t>
            </a:r>
          </a:p>
        </p:txBody>
      </p:sp>
      <p:cxnSp>
        <p:nvCxnSpPr>
          <p:cNvPr id="18" name="Straight Arrow Connector 17"/>
          <p:cNvCxnSpPr/>
          <p:nvPr/>
        </p:nvCxnSpPr>
        <p:spPr>
          <a:xfrm>
            <a:off x="9024268" y="3829548"/>
            <a:ext cx="683812" cy="174133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1" name="Rectangle 20"/>
          <p:cNvSpPr/>
          <p:nvPr/>
        </p:nvSpPr>
        <p:spPr>
          <a:xfrm>
            <a:off x="9366174" y="5497939"/>
            <a:ext cx="909223" cy="369332"/>
          </a:xfrm>
          <a:prstGeom prst="rect">
            <a:avLst/>
          </a:prstGeom>
        </p:spPr>
        <p:txBody>
          <a:bodyPr wrap="none">
            <a:spAutoFit/>
          </a:bodyPr>
          <a:lstStyle/>
          <a:p>
            <a:r>
              <a:rPr lang="en-IN" dirty="0"/>
              <a:t>tubules</a:t>
            </a:r>
          </a:p>
        </p:txBody>
      </p:sp>
      <p:sp>
        <p:nvSpPr>
          <p:cNvPr id="22" name="Rectangle 21"/>
          <p:cNvSpPr/>
          <p:nvPr/>
        </p:nvSpPr>
        <p:spPr>
          <a:xfrm>
            <a:off x="2202027" y="5405651"/>
            <a:ext cx="4837525" cy="369332"/>
          </a:xfrm>
          <a:prstGeom prst="rect">
            <a:avLst/>
          </a:prstGeom>
        </p:spPr>
        <p:txBody>
          <a:bodyPr wrap="square">
            <a:spAutoFit/>
          </a:bodyPr>
          <a:lstStyle/>
          <a:p>
            <a:r>
              <a:rPr lang="en-IN" b="1" dirty="0"/>
              <a:t>Forms of </a:t>
            </a:r>
            <a:r>
              <a:rPr lang="en-IN" b="1" dirty="0" err="1"/>
              <a:t>mesosomes</a:t>
            </a:r>
            <a:r>
              <a:rPr lang="en-IN" b="1" dirty="0" err="1">
                <a:solidFill>
                  <a:srgbClr val="FF0000"/>
                </a:solidFill>
              </a:rPr>
              <a:t>:vesicles,tubules,lamella</a:t>
            </a:r>
            <a:endParaRPr lang="en-IN" b="1" dirty="0">
              <a:solidFill>
                <a:srgbClr val="FF0000"/>
              </a:solidFill>
            </a:endParaRPr>
          </a:p>
        </p:txBody>
      </p:sp>
      <p:sp>
        <p:nvSpPr>
          <p:cNvPr id="23" name="Right Arrow 22"/>
          <p:cNvSpPr/>
          <p:nvPr/>
        </p:nvSpPr>
        <p:spPr>
          <a:xfrm>
            <a:off x="6798365" y="5497938"/>
            <a:ext cx="1558456" cy="2770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772427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37483"/>
          </a:xfrm>
        </p:spPr>
        <p:txBody>
          <a:bodyPr/>
          <a:lstStyle/>
          <a:p>
            <a:r>
              <a:rPr lang="en-IN" dirty="0"/>
              <a:t>Cell Wall</a:t>
            </a:r>
          </a:p>
        </p:txBody>
      </p:sp>
      <p:sp>
        <p:nvSpPr>
          <p:cNvPr id="3" name="Content Placeholder 2"/>
          <p:cNvSpPr>
            <a:spLocks noGrp="1"/>
          </p:cNvSpPr>
          <p:nvPr>
            <p:ph idx="1"/>
          </p:nvPr>
        </p:nvSpPr>
        <p:spPr>
          <a:xfrm>
            <a:off x="1371600" y="1423283"/>
            <a:ext cx="9601200" cy="4444117"/>
          </a:xfrm>
        </p:spPr>
        <p:txBody>
          <a:bodyPr>
            <a:normAutofit/>
          </a:bodyPr>
          <a:lstStyle/>
          <a:p>
            <a:r>
              <a:rPr lang="en-US" sz="2400" dirty="0">
                <a:latin typeface="Adobe Caslon Pro" panose="0205050205050A020403" pitchFamily="18" charset="0"/>
              </a:rPr>
              <a:t>The primary function of the cell wall is to protect the cell from harsh conditions in the outside environment.</a:t>
            </a:r>
          </a:p>
          <a:p>
            <a:r>
              <a:rPr lang="en-US" sz="2400" dirty="0">
                <a:latin typeface="Adobe Caslon Pro" panose="0205050205050A020403" pitchFamily="18" charset="0"/>
              </a:rPr>
              <a:t>When present, there are notable similarities and differences among the cell walls of archaea, bacteria, and eukaryotes.</a:t>
            </a:r>
          </a:p>
          <a:p>
            <a:r>
              <a:rPr lang="en-US" sz="2400" dirty="0">
                <a:latin typeface="Adobe Caslon Pro" panose="0205050205050A020403" pitchFamily="18" charset="0"/>
              </a:rPr>
              <a:t>The major component of bacterial cell walls is called peptidoglycan (or </a:t>
            </a:r>
            <a:r>
              <a:rPr lang="en-US" sz="2400" dirty="0" err="1">
                <a:latin typeface="Adobe Caslon Pro" panose="0205050205050A020403" pitchFamily="18" charset="0"/>
              </a:rPr>
              <a:t>murein</a:t>
            </a:r>
            <a:r>
              <a:rPr lang="en-US" sz="2400" dirty="0">
                <a:latin typeface="Adobe Caslon Pro" panose="0205050205050A020403" pitchFamily="18" charset="0"/>
              </a:rPr>
              <a:t>); it is only found in bacteria. </a:t>
            </a:r>
          </a:p>
          <a:p>
            <a:r>
              <a:rPr lang="en-US" sz="2400" dirty="0">
                <a:latin typeface="Adobe Caslon Pro" panose="0205050205050A020403" pitchFamily="18" charset="0"/>
              </a:rPr>
              <a:t>Archaeal cell wall structure differs from that of bacteria in several significant ways. </a:t>
            </a:r>
          </a:p>
          <a:p>
            <a:r>
              <a:rPr lang="en-IN" sz="2400" dirty="0">
                <a:latin typeface="Adobe Caslon Pro" panose="0205050205050A020403" pitchFamily="18" charset="0"/>
              </a:rPr>
              <a:t>archaeal cell walls do not contain peptidoglycan; instead, they contain a similar polymer called </a:t>
            </a:r>
            <a:r>
              <a:rPr lang="en-IN" sz="2400" dirty="0" err="1">
                <a:latin typeface="Adobe Caslon Pro" panose="0205050205050A020403" pitchFamily="18" charset="0"/>
              </a:rPr>
              <a:t>pseudopeptidoglycan</a:t>
            </a:r>
            <a:r>
              <a:rPr lang="en-IN" sz="2400" dirty="0">
                <a:latin typeface="Adobe Caslon Pro" panose="0205050205050A020403" pitchFamily="18" charset="0"/>
              </a:rPr>
              <a:t> (</a:t>
            </a:r>
            <a:r>
              <a:rPr lang="en-IN" sz="2400" dirty="0" err="1">
                <a:latin typeface="Adobe Caslon Pro" panose="0205050205050A020403" pitchFamily="18" charset="0"/>
              </a:rPr>
              <a:t>pseudomurein</a:t>
            </a:r>
            <a:r>
              <a:rPr lang="en-IN" sz="2400" dirty="0">
                <a:latin typeface="Adobe Caslon Pro" panose="0205050205050A020403" pitchFamily="18" charset="0"/>
              </a:rPr>
              <a:t>) </a:t>
            </a:r>
          </a:p>
        </p:txBody>
      </p:sp>
    </p:spTree>
    <p:extLst>
      <p:ext uri="{BB962C8B-B14F-4D97-AF65-F5344CB8AC3E}">
        <p14:creationId xmlns:p14="http://schemas.microsoft.com/office/powerpoint/2010/main" val="494713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763325"/>
            <a:ext cx="9601200" cy="5104075"/>
          </a:xfrm>
        </p:spPr>
        <p:txBody>
          <a:bodyPr>
            <a:normAutofit/>
          </a:bodyPr>
          <a:lstStyle/>
          <a:p>
            <a:r>
              <a:rPr lang="en-US" sz="2400" dirty="0">
                <a:latin typeface="Adobe Caslon Pro" panose="0205050205050A020403" pitchFamily="18" charset="0"/>
              </a:rPr>
              <a:t>Last, as is the case with some bacterial species, there are a few archaea that appear to lack cell walls entirely.</a:t>
            </a:r>
          </a:p>
          <a:p>
            <a:endParaRPr lang="en-US" sz="2400" dirty="0">
              <a:latin typeface="Adobe Caslon Pro" panose="0205050205050A020403" pitchFamily="18" charset="0"/>
            </a:endParaRPr>
          </a:p>
          <a:p>
            <a:r>
              <a:rPr lang="en-US" sz="2400" dirty="0">
                <a:latin typeface="Adobe Caslon Pro" panose="0205050205050A020403" pitchFamily="18" charset="0"/>
              </a:rPr>
              <a:t>Like , Mycoplasma.</a:t>
            </a:r>
          </a:p>
          <a:p>
            <a:endParaRPr lang="en-IN" sz="2400" dirty="0">
              <a:latin typeface="Adobe Caslon Pro" panose="0205050205050A020403" pitchFamily="18" charset="0"/>
            </a:endParaRPr>
          </a:p>
        </p:txBody>
      </p:sp>
    </p:spTree>
    <p:extLst>
      <p:ext uri="{BB962C8B-B14F-4D97-AF65-F5344CB8AC3E}">
        <p14:creationId xmlns:p14="http://schemas.microsoft.com/office/powerpoint/2010/main" val="24351446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848802"/>
          </a:xfrm>
        </p:spPr>
        <p:txBody>
          <a:bodyPr/>
          <a:lstStyle/>
          <a:p>
            <a:r>
              <a:rPr lang="en-IN" dirty="0" err="1"/>
              <a:t>Glycocalyces</a:t>
            </a:r>
            <a:r>
              <a:rPr lang="en-IN" dirty="0"/>
              <a:t> and S-Layers:</a:t>
            </a:r>
          </a:p>
        </p:txBody>
      </p:sp>
      <p:sp>
        <p:nvSpPr>
          <p:cNvPr id="3" name="Content Placeholder 2"/>
          <p:cNvSpPr>
            <a:spLocks noGrp="1"/>
          </p:cNvSpPr>
          <p:nvPr>
            <p:ph idx="1"/>
          </p:nvPr>
        </p:nvSpPr>
        <p:spPr>
          <a:xfrm>
            <a:off x="1371600" y="1534602"/>
            <a:ext cx="9601200" cy="4332798"/>
          </a:xfrm>
        </p:spPr>
        <p:txBody>
          <a:bodyPr>
            <a:normAutofit lnSpcReduction="10000"/>
          </a:bodyPr>
          <a:lstStyle/>
          <a:p>
            <a:r>
              <a:rPr lang="en-US" sz="2600" dirty="0">
                <a:latin typeface="Adobe Caslon Pro" panose="0205050205050A020403" pitchFamily="18" charset="0"/>
              </a:rPr>
              <a:t>Although most prokaryotic cells have cell walls, some may have </a:t>
            </a:r>
            <a:r>
              <a:rPr lang="en-US" sz="2600" dirty="0">
                <a:solidFill>
                  <a:srgbClr val="FF0000"/>
                </a:solidFill>
                <a:latin typeface="Adobe Caslon Pro" panose="0205050205050A020403" pitchFamily="18" charset="0"/>
              </a:rPr>
              <a:t>additional cell envelope structures exterior to the cell wall,</a:t>
            </a:r>
            <a:r>
              <a:rPr lang="en-US" sz="2600" dirty="0">
                <a:latin typeface="Adobe Caslon Pro" panose="0205050205050A020403" pitchFamily="18" charset="0"/>
              </a:rPr>
              <a:t> such as </a:t>
            </a:r>
            <a:r>
              <a:rPr lang="en-US" sz="2600" dirty="0" err="1">
                <a:latin typeface="Adobe Caslon Pro" panose="0205050205050A020403" pitchFamily="18" charset="0"/>
              </a:rPr>
              <a:t>glycocalyces</a:t>
            </a:r>
            <a:r>
              <a:rPr lang="en-US" sz="2600" dirty="0">
                <a:latin typeface="Adobe Caslon Pro" panose="0205050205050A020403" pitchFamily="18" charset="0"/>
              </a:rPr>
              <a:t> and S-layers.</a:t>
            </a:r>
          </a:p>
          <a:p>
            <a:r>
              <a:rPr lang="en-US" sz="2600" dirty="0" err="1">
                <a:latin typeface="Adobe Caslon Pro" panose="0205050205050A020403" pitchFamily="18" charset="0"/>
              </a:rPr>
              <a:t>glycocalyx</a:t>
            </a:r>
            <a:r>
              <a:rPr lang="en-US" sz="2600" dirty="0">
                <a:latin typeface="Adobe Caslon Pro" panose="0205050205050A020403" pitchFamily="18" charset="0"/>
              </a:rPr>
              <a:t> is a sugar coat, of which there are two important types: </a:t>
            </a:r>
            <a:r>
              <a:rPr lang="en-US" sz="2600" dirty="0">
                <a:solidFill>
                  <a:srgbClr val="FF0000"/>
                </a:solidFill>
                <a:latin typeface="Adobe Caslon Pro" panose="0205050205050A020403" pitchFamily="18" charset="0"/>
              </a:rPr>
              <a:t>capsules and slime layers. </a:t>
            </a:r>
          </a:p>
          <a:p>
            <a:r>
              <a:rPr lang="en-US" sz="2600" dirty="0">
                <a:latin typeface="Adobe Caslon Pro" panose="0205050205050A020403" pitchFamily="18" charset="0"/>
              </a:rPr>
              <a:t>A capsule is a well </a:t>
            </a:r>
            <a:r>
              <a:rPr lang="en-US" sz="2600" b="1" dirty="0">
                <a:solidFill>
                  <a:schemeClr val="accent6">
                    <a:lumMod val="75000"/>
                  </a:schemeClr>
                </a:solidFill>
                <a:latin typeface="Adobe Caslon Pro" panose="0205050205050A020403" pitchFamily="18" charset="0"/>
              </a:rPr>
              <a:t>organized</a:t>
            </a:r>
            <a:r>
              <a:rPr lang="en-US" sz="2600" dirty="0">
                <a:latin typeface="Adobe Caslon Pro" panose="0205050205050A020403" pitchFamily="18" charset="0"/>
              </a:rPr>
              <a:t> layer located outside of the cell wall and usually composed of polysaccharides or proteins.</a:t>
            </a:r>
          </a:p>
          <a:p>
            <a:r>
              <a:rPr lang="en-US" sz="2600" dirty="0">
                <a:latin typeface="Adobe Caslon Pro" panose="0205050205050A020403" pitchFamily="18" charset="0"/>
              </a:rPr>
              <a:t>A slime layer is a </a:t>
            </a:r>
            <a:r>
              <a:rPr lang="en-US" sz="2600" dirty="0">
                <a:solidFill>
                  <a:schemeClr val="accent6">
                    <a:lumMod val="75000"/>
                  </a:schemeClr>
                </a:solidFill>
                <a:latin typeface="Adobe Caslon Pro" panose="0205050205050A020403" pitchFamily="18" charset="0"/>
              </a:rPr>
              <a:t>less tightly organized </a:t>
            </a:r>
            <a:r>
              <a:rPr lang="en-US" sz="2600" dirty="0">
                <a:latin typeface="Adobe Caslon Pro" panose="0205050205050A020403" pitchFamily="18" charset="0"/>
              </a:rPr>
              <a:t>layer that is only </a:t>
            </a:r>
            <a:r>
              <a:rPr lang="en-US" sz="2600" dirty="0">
                <a:solidFill>
                  <a:schemeClr val="accent6">
                    <a:lumMod val="75000"/>
                  </a:schemeClr>
                </a:solidFill>
                <a:latin typeface="Adobe Caslon Pro" panose="0205050205050A020403" pitchFamily="18" charset="0"/>
              </a:rPr>
              <a:t>loosely attached to the cell wall </a:t>
            </a:r>
            <a:r>
              <a:rPr lang="en-US" sz="2600" dirty="0">
                <a:latin typeface="Adobe Caslon Pro" panose="0205050205050A020403" pitchFamily="18" charset="0"/>
              </a:rPr>
              <a:t>and can be </a:t>
            </a:r>
            <a:r>
              <a:rPr lang="en-US" sz="2600" dirty="0">
                <a:solidFill>
                  <a:schemeClr val="accent6">
                    <a:lumMod val="75000"/>
                  </a:schemeClr>
                </a:solidFill>
                <a:latin typeface="Adobe Caslon Pro" panose="0205050205050A020403" pitchFamily="18" charset="0"/>
              </a:rPr>
              <a:t>more easily washed off. </a:t>
            </a:r>
            <a:r>
              <a:rPr lang="en-US" sz="2600" dirty="0">
                <a:latin typeface="Adobe Caslon Pro" panose="0205050205050A020403" pitchFamily="18" charset="0"/>
              </a:rPr>
              <a:t>Slime layers may be composed of polysaccharides, glycoproteins, or glycolipids.</a:t>
            </a:r>
          </a:p>
          <a:p>
            <a:endParaRPr lang="en-US" sz="2600" dirty="0">
              <a:latin typeface="Adobe Caslon Pro" panose="0205050205050A020403" pitchFamily="18" charset="0"/>
            </a:endParaRPr>
          </a:p>
          <a:p>
            <a:pPr marL="0" indent="0">
              <a:buNone/>
            </a:pPr>
            <a:endParaRPr lang="en-IN" sz="2400" dirty="0">
              <a:latin typeface="Adobe Caslon Pro" panose="0205050205050A020403" pitchFamily="18" charset="0"/>
            </a:endParaRPr>
          </a:p>
        </p:txBody>
      </p:sp>
    </p:spTree>
    <p:extLst>
      <p:ext uri="{BB962C8B-B14F-4D97-AF65-F5344CB8AC3E}">
        <p14:creationId xmlns:p14="http://schemas.microsoft.com/office/powerpoint/2010/main" val="10142586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096111" y="787167"/>
            <a:ext cx="5651492" cy="2520575"/>
          </a:xfrm>
          <a:prstGeom prst="rect">
            <a:avLst/>
          </a:prstGeom>
        </p:spPr>
      </p:pic>
      <p:sp>
        <p:nvSpPr>
          <p:cNvPr id="5" name="Rectangle 4"/>
          <p:cNvSpPr/>
          <p:nvPr/>
        </p:nvSpPr>
        <p:spPr>
          <a:xfrm>
            <a:off x="1916264" y="3641697"/>
            <a:ext cx="8142136" cy="830997"/>
          </a:xfrm>
          <a:prstGeom prst="rect">
            <a:avLst/>
          </a:prstGeom>
        </p:spPr>
        <p:txBody>
          <a:bodyPr wrap="square">
            <a:spAutoFit/>
          </a:bodyPr>
          <a:lstStyle/>
          <a:p>
            <a:r>
              <a:rPr lang="en-US" sz="2400" dirty="0">
                <a:solidFill>
                  <a:srgbClr val="FF0000"/>
                </a:solidFill>
              </a:rPr>
              <a:t>Also protect cells from predation and hinder the action of antibiotics and disinfectants. </a:t>
            </a:r>
            <a:endParaRPr lang="en-IN" sz="2400" dirty="0">
              <a:solidFill>
                <a:srgbClr val="FF0000"/>
              </a:solidFill>
            </a:endParaRPr>
          </a:p>
        </p:txBody>
      </p:sp>
    </p:spTree>
    <p:extLst>
      <p:ext uri="{BB962C8B-B14F-4D97-AF65-F5344CB8AC3E}">
        <p14:creationId xmlns:p14="http://schemas.microsoft.com/office/powerpoint/2010/main" val="2106252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524786"/>
            <a:ext cx="9601200" cy="5342614"/>
          </a:xfrm>
        </p:spPr>
        <p:txBody>
          <a:bodyPr>
            <a:normAutofit lnSpcReduction="10000"/>
          </a:bodyPr>
          <a:lstStyle/>
          <a:p>
            <a:r>
              <a:rPr lang="en-US" sz="2400" dirty="0">
                <a:latin typeface="Adobe Caslon Pro" panose="0205050205050A020403" pitchFamily="18" charset="0"/>
              </a:rPr>
              <a:t>S-layer is another type of cell envelope structure; it is composed of a mixture of structural proteins and glycoproteins. In bacteria, S-layers are found outside the cell wall, but in </a:t>
            </a:r>
            <a:r>
              <a:rPr lang="en-US" sz="2400" dirty="0">
                <a:solidFill>
                  <a:srgbClr val="FF0000"/>
                </a:solidFill>
                <a:latin typeface="Adobe Caslon Pro" panose="0205050205050A020403" pitchFamily="18" charset="0"/>
              </a:rPr>
              <a:t>some archaea, the S-layer serves as the cell wall. </a:t>
            </a:r>
          </a:p>
          <a:p>
            <a:r>
              <a:rPr lang="en-US" sz="2400" dirty="0">
                <a:solidFill>
                  <a:schemeClr val="tx1"/>
                </a:solidFill>
                <a:latin typeface="Adobe Caslon Pro" panose="0205050205050A020403" pitchFamily="18" charset="0"/>
              </a:rPr>
              <a:t>The exact function of S-layers is not entirely understood, and they are difficult to study; but available evidence suggests that they may play a variety of functions in different prokaryotic cells, such as helping the cell </a:t>
            </a:r>
            <a:r>
              <a:rPr lang="en-US" sz="2400" dirty="0">
                <a:solidFill>
                  <a:schemeClr val="accent6">
                    <a:lumMod val="50000"/>
                  </a:schemeClr>
                </a:solidFill>
                <a:latin typeface="Adobe Caslon Pro" panose="0205050205050A020403" pitchFamily="18" charset="0"/>
              </a:rPr>
              <a:t>withstand osmotic pressure and, for certain pathogens, interacting with the host immune system.</a:t>
            </a:r>
          </a:p>
          <a:p>
            <a:r>
              <a:rPr lang="en-US" sz="2400" dirty="0">
                <a:solidFill>
                  <a:schemeClr val="tx1"/>
                </a:solidFill>
                <a:latin typeface="Adobe Caslon Pro" panose="0205050205050A020403" pitchFamily="18" charset="0"/>
              </a:rPr>
              <a:t>The ability to produce a capsule can contribute to a microbe’s pathogenicity (ability to cause disease) because the capsule can make it more difficult for phagocytic cells (such as white blood cells) to engulf and kill the microorganism. Streptococcus pneumoniae, for example, produces a capsule that is well known to aid in this bacterium’s pathogenicity.</a:t>
            </a:r>
          </a:p>
          <a:p>
            <a:endParaRPr lang="en-IN" sz="2400" dirty="0">
              <a:solidFill>
                <a:schemeClr val="accent6">
                  <a:lumMod val="50000"/>
                </a:schemeClr>
              </a:solidFill>
              <a:latin typeface="Adobe Caslon Pro" panose="0205050205050A020403" pitchFamily="18" charset="0"/>
            </a:endParaRPr>
          </a:p>
        </p:txBody>
      </p:sp>
    </p:spTree>
    <p:extLst>
      <p:ext uri="{BB962C8B-B14F-4D97-AF65-F5344CB8AC3E}">
        <p14:creationId xmlns:p14="http://schemas.microsoft.com/office/powerpoint/2010/main" val="20703985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701703"/>
            <a:ext cx="9601200" cy="570506"/>
          </a:xfrm>
        </p:spPr>
        <p:txBody>
          <a:bodyPr>
            <a:normAutofit fontScale="90000"/>
          </a:bodyPr>
          <a:lstStyle/>
          <a:p>
            <a:r>
              <a:rPr lang="en-IN" dirty="0"/>
              <a:t>Filamentous Appendages</a:t>
            </a:r>
          </a:p>
        </p:txBody>
      </p:sp>
      <p:sp>
        <p:nvSpPr>
          <p:cNvPr id="3" name="Content Placeholder 2"/>
          <p:cNvSpPr>
            <a:spLocks noGrp="1"/>
          </p:cNvSpPr>
          <p:nvPr>
            <p:ph idx="1"/>
          </p:nvPr>
        </p:nvSpPr>
        <p:spPr>
          <a:xfrm>
            <a:off x="1371600" y="1463040"/>
            <a:ext cx="9601200" cy="4404360"/>
          </a:xfrm>
        </p:spPr>
        <p:txBody>
          <a:bodyPr/>
          <a:lstStyle/>
          <a:p>
            <a:r>
              <a:rPr lang="en-US" sz="2400" dirty="0">
                <a:latin typeface="Adobe Caslon Pro" panose="0205050205050A020403" pitchFamily="18" charset="0"/>
              </a:rPr>
              <a:t>Many bacterial cells have protein appendages embedded within their cell envelopes that extend outward, allowing interaction with the environment. These appendages can attach to other surfaces, transfer DNA, or provide movement. Filamentous appendages include fimbriae, pili, and flagella</a:t>
            </a:r>
            <a:r>
              <a:rPr lang="en-US" dirty="0"/>
              <a:t>.</a:t>
            </a:r>
            <a:endParaRPr lang="en-IN" dirty="0"/>
          </a:p>
        </p:txBody>
      </p:sp>
      <p:pic>
        <p:nvPicPr>
          <p:cNvPr id="4" name="Picture 3"/>
          <p:cNvPicPr>
            <a:picLocks noChangeAspect="1"/>
          </p:cNvPicPr>
          <p:nvPr/>
        </p:nvPicPr>
        <p:blipFill rotWithShape="1">
          <a:blip r:embed="rId2"/>
          <a:srcRect b="4615"/>
          <a:stretch/>
        </p:blipFill>
        <p:spPr>
          <a:xfrm>
            <a:off x="4014745" y="3085105"/>
            <a:ext cx="5658549" cy="22820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0947681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689776"/>
          </a:xfrm>
        </p:spPr>
        <p:txBody>
          <a:bodyPr/>
          <a:lstStyle/>
          <a:p>
            <a:r>
              <a:rPr lang="en-IN" dirty="0"/>
              <a:t>FLAGELLA:</a:t>
            </a:r>
          </a:p>
        </p:txBody>
      </p:sp>
      <p:sp>
        <p:nvSpPr>
          <p:cNvPr id="3" name="Content Placeholder 2"/>
          <p:cNvSpPr>
            <a:spLocks noGrp="1"/>
          </p:cNvSpPr>
          <p:nvPr>
            <p:ph idx="1"/>
          </p:nvPr>
        </p:nvSpPr>
        <p:spPr>
          <a:xfrm>
            <a:off x="1371600" y="1296063"/>
            <a:ext cx="9601200" cy="4571337"/>
          </a:xfrm>
        </p:spPr>
        <p:txBody>
          <a:bodyPr>
            <a:normAutofit/>
          </a:bodyPr>
          <a:lstStyle/>
          <a:p>
            <a:r>
              <a:rPr lang="en-IN" sz="2800" b="1" dirty="0">
                <a:latin typeface="Adobe Caslon Pro" panose="0205050205050A020403" pitchFamily="18" charset="0"/>
              </a:rPr>
              <a:t>Introduction of Flagella-</a:t>
            </a:r>
            <a:r>
              <a:rPr lang="en-IN" sz="2400" b="1" dirty="0">
                <a:latin typeface="Adobe Caslon Pro" panose="0205050205050A020403" pitchFamily="18" charset="0"/>
              </a:rPr>
              <a:t>--</a:t>
            </a:r>
          </a:p>
          <a:p>
            <a:r>
              <a:rPr lang="en-US" sz="2400" dirty="0">
                <a:latin typeface="Adobe Caslon Pro" panose="0205050205050A020403" pitchFamily="18" charset="0"/>
              </a:rPr>
              <a:t>Flagella are the complex filamentous cytoplasmic structure protruding through cell wall. These are unbranched, long, thread like structures, mostly composed of the </a:t>
            </a:r>
            <a:r>
              <a:rPr lang="en-US" sz="2400" dirty="0">
                <a:solidFill>
                  <a:srgbClr val="002060"/>
                </a:solidFill>
                <a:latin typeface="Adobe Caslon Pro" panose="0205050205050A020403" pitchFamily="18" charset="0"/>
              </a:rPr>
              <a:t>protein </a:t>
            </a:r>
            <a:r>
              <a:rPr lang="en-US" sz="2400" dirty="0" err="1">
                <a:solidFill>
                  <a:srgbClr val="002060"/>
                </a:solidFill>
                <a:latin typeface="Adobe Caslon Pro" panose="0205050205050A020403" pitchFamily="18" charset="0"/>
              </a:rPr>
              <a:t>flagellin</a:t>
            </a:r>
            <a:r>
              <a:rPr lang="en-US" sz="2400" dirty="0">
                <a:latin typeface="Adobe Caslon Pro" panose="0205050205050A020403" pitchFamily="18" charset="0"/>
              </a:rPr>
              <a:t>, intricately embedded in the cell envelope.</a:t>
            </a:r>
          </a:p>
          <a:p>
            <a:r>
              <a:rPr lang="en-US" sz="2400" dirty="0">
                <a:latin typeface="Adobe Caslon Pro" panose="0205050205050A020403" pitchFamily="18" charset="0"/>
              </a:rPr>
              <a:t>They are about 12-30 nm in diameter and 5-16 µm in length.</a:t>
            </a:r>
          </a:p>
          <a:p>
            <a:r>
              <a:rPr lang="en-US" sz="2400" dirty="0">
                <a:latin typeface="Adobe Caslon Pro" panose="0205050205050A020403" pitchFamily="18" charset="0"/>
              </a:rPr>
              <a:t>They are responsible for the </a:t>
            </a:r>
            <a:r>
              <a:rPr lang="en-US" sz="2400" dirty="0">
                <a:solidFill>
                  <a:srgbClr val="002060"/>
                </a:solidFill>
                <a:latin typeface="Adobe Caslon Pro" panose="0205050205050A020403" pitchFamily="18" charset="0"/>
              </a:rPr>
              <a:t>bacterial motility</a:t>
            </a:r>
            <a:r>
              <a:rPr lang="en-US" sz="2400" dirty="0">
                <a:latin typeface="Adobe Caslon Pro" panose="0205050205050A020403" pitchFamily="18" charset="0"/>
              </a:rPr>
              <a:t>. Motility plays an important role in </a:t>
            </a:r>
            <a:r>
              <a:rPr lang="en-US" sz="2400" dirty="0">
                <a:solidFill>
                  <a:srgbClr val="002060"/>
                </a:solidFill>
                <a:latin typeface="Adobe Caslon Pro" panose="0205050205050A020403" pitchFamily="18" charset="0"/>
              </a:rPr>
              <a:t>survival and the ability of certain bacteria to cause disease.</a:t>
            </a:r>
            <a:endParaRPr lang="en-IN" sz="2400" dirty="0">
              <a:solidFill>
                <a:srgbClr val="002060"/>
              </a:solidFill>
              <a:latin typeface="Adobe Caslon Pro" panose="0205050205050A020403" pitchFamily="18" charset="0"/>
            </a:endParaRPr>
          </a:p>
        </p:txBody>
      </p:sp>
    </p:spTree>
    <p:extLst>
      <p:ext uri="{BB962C8B-B14F-4D97-AF65-F5344CB8AC3E}">
        <p14:creationId xmlns:p14="http://schemas.microsoft.com/office/powerpoint/2010/main" val="41313817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431800"/>
            <a:ext cx="9601200" cy="626533"/>
          </a:xfrm>
        </p:spPr>
        <p:txBody>
          <a:bodyPr>
            <a:normAutofit fontScale="90000"/>
          </a:bodyPr>
          <a:lstStyle/>
          <a:p>
            <a:r>
              <a:rPr lang="en-US" dirty="0"/>
              <a:t>Types and Examples of Flagella</a:t>
            </a:r>
            <a:endParaRPr lang="en-IN" dirty="0"/>
          </a:p>
        </p:txBody>
      </p:sp>
      <p:sp>
        <p:nvSpPr>
          <p:cNvPr id="3" name="Content Placeholder 2"/>
          <p:cNvSpPr>
            <a:spLocks noGrp="1"/>
          </p:cNvSpPr>
          <p:nvPr>
            <p:ph idx="1"/>
          </p:nvPr>
        </p:nvSpPr>
        <p:spPr>
          <a:xfrm>
            <a:off x="1371600" y="1058333"/>
            <a:ext cx="9601200" cy="4809067"/>
          </a:xfrm>
        </p:spPr>
        <p:txBody>
          <a:bodyPr>
            <a:normAutofit lnSpcReduction="10000"/>
          </a:bodyPr>
          <a:lstStyle/>
          <a:p>
            <a:endParaRPr lang="en-US" sz="2400" dirty="0">
              <a:latin typeface="Adobe Caslon Pro" panose="0205050205050A020403" pitchFamily="18" charset="0"/>
            </a:endParaRPr>
          </a:p>
          <a:p>
            <a:r>
              <a:rPr lang="en-US" sz="2400" dirty="0">
                <a:solidFill>
                  <a:srgbClr val="FF0000"/>
                </a:solidFill>
                <a:latin typeface="Adobe Caslon Pro" panose="0205050205050A020403" pitchFamily="18" charset="0"/>
              </a:rPr>
              <a:t>1. </a:t>
            </a:r>
            <a:r>
              <a:rPr lang="en-US" sz="2400" dirty="0" err="1">
                <a:solidFill>
                  <a:srgbClr val="FF0000"/>
                </a:solidFill>
                <a:latin typeface="Adobe Caslon Pro" panose="0205050205050A020403" pitchFamily="18" charset="0"/>
              </a:rPr>
              <a:t>Monotrichous</a:t>
            </a:r>
            <a:r>
              <a:rPr lang="en-US" sz="2400" dirty="0">
                <a:solidFill>
                  <a:srgbClr val="FF0000"/>
                </a:solidFill>
                <a:latin typeface="Adobe Caslon Pro" panose="0205050205050A020403" pitchFamily="18" charset="0"/>
              </a:rPr>
              <a:t>:</a:t>
            </a:r>
          </a:p>
          <a:p>
            <a:r>
              <a:rPr lang="en-US" sz="2400" dirty="0">
                <a:latin typeface="Adobe Caslon Pro" panose="0205050205050A020403" pitchFamily="18" charset="0"/>
              </a:rPr>
              <a:t>presence of single flagella in one end of cell.</a:t>
            </a:r>
          </a:p>
          <a:p>
            <a:r>
              <a:rPr lang="en-US" sz="2400" dirty="0">
                <a:latin typeface="Adobe Caslon Pro" panose="0205050205050A020403" pitchFamily="18" charset="0"/>
              </a:rPr>
              <a:t>examples; </a:t>
            </a:r>
            <a:r>
              <a:rPr lang="en-US" sz="2400" i="1" dirty="0">
                <a:latin typeface="Adobe Caslon Pro" panose="0205050205050A020403" pitchFamily="18" charset="0"/>
              </a:rPr>
              <a:t>Vibrio cholera, Pseudomonas </a:t>
            </a:r>
            <a:r>
              <a:rPr lang="en-US" sz="2400" i="1" dirty="0" err="1">
                <a:latin typeface="Adobe Caslon Pro" panose="0205050205050A020403" pitchFamily="18" charset="0"/>
              </a:rPr>
              <a:t>aerogenosa</a:t>
            </a:r>
            <a:endParaRPr lang="en-US" sz="2400" i="1" dirty="0">
              <a:latin typeface="Adobe Caslon Pro" panose="0205050205050A020403" pitchFamily="18" charset="0"/>
            </a:endParaRPr>
          </a:p>
          <a:p>
            <a:r>
              <a:rPr lang="en-US" sz="2400" dirty="0">
                <a:solidFill>
                  <a:srgbClr val="FF0000"/>
                </a:solidFill>
                <a:latin typeface="Adobe Caslon Pro" panose="0205050205050A020403" pitchFamily="18" charset="0"/>
              </a:rPr>
              <a:t>2. </a:t>
            </a:r>
            <a:r>
              <a:rPr lang="en-US" sz="2400" dirty="0" err="1">
                <a:solidFill>
                  <a:srgbClr val="FF0000"/>
                </a:solidFill>
                <a:latin typeface="Adobe Caslon Pro" panose="0205050205050A020403" pitchFamily="18" charset="0"/>
              </a:rPr>
              <a:t>Lophotrichous</a:t>
            </a:r>
            <a:r>
              <a:rPr lang="en-US" sz="2400" dirty="0">
                <a:solidFill>
                  <a:srgbClr val="FF0000"/>
                </a:solidFill>
                <a:latin typeface="Adobe Caslon Pro" panose="0205050205050A020403" pitchFamily="18" charset="0"/>
              </a:rPr>
              <a:t>:</a:t>
            </a:r>
          </a:p>
          <a:p>
            <a:r>
              <a:rPr lang="en-US" sz="2400" dirty="0">
                <a:latin typeface="Adobe Caslon Pro" panose="0205050205050A020403" pitchFamily="18" charset="0"/>
              </a:rPr>
              <a:t>presence of bundle of flagella in one end of cell.</a:t>
            </a:r>
          </a:p>
          <a:p>
            <a:r>
              <a:rPr lang="en-US" sz="2400" dirty="0">
                <a:latin typeface="Adobe Caslon Pro" panose="0205050205050A020403" pitchFamily="18" charset="0"/>
              </a:rPr>
              <a:t>example: </a:t>
            </a:r>
            <a:r>
              <a:rPr lang="en-US" sz="2400" i="1" dirty="0">
                <a:latin typeface="Adobe Caslon Pro" panose="0205050205050A020403" pitchFamily="18" charset="0"/>
              </a:rPr>
              <a:t>Pseudomonas </a:t>
            </a:r>
            <a:r>
              <a:rPr lang="en-US" sz="2400" i="1" dirty="0" err="1">
                <a:latin typeface="Adobe Caslon Pro" panose="0205050205050A020403" pitchFamily="18" charset="0"/>
              </a:rPr>
              <a:t>fluroscence</a:t>
            </a:r>
            <a:endParaRPr lang="en-US" sz="2400" i="1" dirty="0">
              <a:latin typeface="Adobe Caslon Pro" panose="0205050205050A020403" pitchFamily="18" charset="0"/>
            </a:endParaRPr>
          </a:p>
          <a:p>
            <a:r>
              <a:rPr lang="en-US" sz="2400" dirty="0">
                <a:solidFill>
                  <a:srgbClr val="FF0000"/>
                </a:solidFill>
                <a:latin typeface="Adobe Caslon Pro" panose="0205050205050A020403" pitchFamily="18" charset="0"/>
              </a:rPr>
              <a:t>3. </a:t>
            </a:r>
            <a:r>
              <a:rPr lang="en-US" sz="2400" dirty="0" err="1">
                <a:solidFill>
                  <a:srgbClr val="FF0000"/>
                </a:solidFill>
                <a:latin typeface="Adobe Caslon Pro" panose="0205050205050A020403" pitchFamily="18" charset="0"/>
              </a:rPr>
              <a:t>Amphitrichous</a:t>
            </a:r>
            <a:r>
              <a:rPr lang="en-US" sz="2400" dirty="0">
                <a:solidFill>
                  <a:srgbClr val="FF0000"/>
                </a:solidFill>
                <a:latin typeface="Adobe Caslon Pro" panose="0205050205050A020403" pitchFamily="18" charset="0"/>
              </a:rPr>
              <a:t>:</a:t>
            </a:r>
          </a:p>
          <a:p>
            <a:r>
              <a:rPr lang="en-US" sz="2400" dirty="0">
                <a:latin typeface="Adobe Caslon Pro" panose="0205050205050A020403" pitchFamily="18" charset="0"/>
              </a:rPr>
              <a:t>presence of single or cluster of flagella at both end of cell.</a:t>
            </a:r>
          </a:p>
          <a:p>
            <a:r>
              <a:rPr lang="en-US" sz="2400" dirty="0">
                <a:latin typeface="Adobe Caslon Pro" panose="0205050205050A020403" pitchFamily="18" charset="0"/>
              </a:rPr>
              <a:t>example; </a:t>
            </a:r>
            <a:r>
              <a:rPr lang="en-US" sz="2400" i="1" dirty="0" err="1">
                <a:latin typeface="Adobe Caslon Pro" panose="0205050205050A020403" pitchFamily="18" charset="0"/>
              </a:rPr>
              <a:t>Aquaspirillium</a:t>
            </a:r>
            <a:endParaRPr lang="en-US" sz="2400" i="1" dirty="0">
              <a:latin typeface="Adobe Caslon Pro" panose="0205050205050A020403" pitchFamily="18" charset="0"/>
            </a:endParaRPr>
          </a:p>
          <a:p>
            <a:endParaRPr lang="en-IN" sz="2400" dirty="0">
              <a:latin typeface="Adobe Caslon Pro" panose="0205050205050A020403" pitchFamily="18" charset="0"/>
            </a:endParaRPr>
          </a:p>
          <a:p>
            <a:endParaRPr lang="en-US" dirty="0"/>
          </a:p>
          <a:p>
            <a:endParaRPr lang="en-US" dirty="0"/>
          </a:p>
          <a:p>
            <a:endParaRPr lang="en-IN" dirty="0"/>
          </a:p>
          <a:p>
            <a:endParaRPr lang="en-IN" dirty="0"/>
          </a:p>
        </p:txBody>
      </p:sp>
    </p:spTree>
    <p:extLst>
      <p:ext uri="{BB962C8B-B14F-4D97-AF65-F5344CB8AC3E}">
        <p14:creationId xmlns:p14="http://schemas.microsoft.com/office/powerpoint/2010/main" val="1071810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85333" y="604814"/>
            <a:ext cx="9601200" cy="5567386"/>
          </a:xfrm>
        </p:spPr>
        <p:txBody>
          <a:bodyPr/>
          <a:lstStyle/>
          <a:p>
            <a:r>
              <a:rPr lang="en-US" dirty="0">
                <a:solidFill>
                  <a:srgbClr val="FF0000"/>
                </a:solidFill>
              </a:rPr>
              <a:t>4. </a:t>
            </a:r>
            <a:r>
              <a:rPr lang="en-US" sz="2400" dirty="0" err="1">
                <a:solidFill>
                  <a:srgbClr val="FF0000"/>
                </a:solidFill>
              </a:rPr>
              <a:t>Peritrichous</a:t>
            </a:r>
            <a:endParaRPr lang="en-US" sz="2400" dirty="0">
              <a:solidFill>
                <a:srgbClr val="FF0000"/>
              </a:solidFill>
            </a:endParaRPr>
          </a:p>
          <a:p>
            <a:r>
              <a:rPr lang="en-US" sz="2400" dirty="0"/>
              <a:t>– Numerous </a:t>
            </a:r>
            <a:r>
              <a:rPr lang="en-US" sz="2400" dirty="0" err="1"/>
              <a:t>falgella</a:t>
            </a:r>
            <a:r>
              <a:rPr lang="en-US" sz="2400" dirty="0"/>
              <a:t> all over the bacterial body</a:t>
            </a:r>
          </a:p>
          <a:p>
            <a:r>
              <a:rPr lang="en-US" sz="2400" dirty="0"/>
              <a:t>– Example: </a:t>
            </a:r>
            <a:r>
              <a:rPr lang="en-US" sz="2400" i="1" dirty="0"/>
              <a:t>Salmonella </a:t>
            </a:r>
            <a:r>
              <a:rPr lang="en-US" sz="2400" i="1" dirty="0" err="1"/>
              <a:t>Typhi</a:t>
            </a:r>
            <a:r>
              <a:rPr lang="en-US" sz="2400" i="1" dirty="0"/>
              <a:t> </a:t>
            </a:r>
            <a:endParaRPr lang="en-IN" sz="2400" i="1" dirty="0"/>
          </a:p>
          <a:p>
            <a:endParaRPr lang="en-US" dirty="0"/>
          </a:p>
          <a:p>
            <a:endParaRPr lang="en-US" dirty="0"/>
          </a:p>
        </p:txBody>
      </p:sp>
      <p:pic>
        <p:nvPicPr>
          <p:cNvPr id="5" name="Picture 4"/>
          <p:cNvPicPr>
            <a:picLocks noChangeAspect="1"/>
          </p:cNvPicPr>
          <p:nvPr/>
        </p:nvPicPr>
        <p:blipFill>
          <a:blip r:embed="rId2"/>
          <a:stretch>
            <a:fillRect/>
          </a:stretch>
        </p:blipFill>
        <p:spPr>
          <a:xfrm>
            <a:off x="1617134" y="2246036"/>
            <a:ext cx="8449734" cy="262229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6" name="Rectangle 5"/>
          <p:cNvSpPr/>
          <p:nvPr/>
        </p:nvSpPr>
        <p:spPr>
          <a:xfrm>
            <a:off x="1371600" y="5185601"/>
            <a:ext cx="6087533" cy="923330"/>
          </a:xfrm>
          <a:prstGeom prst="rect">
            <a:avLst/>
          </a:prstGeom>
        </p:spPr>
        <p:txBody>
          <a:bodyPr wrap="square">
            <a:spAutoFit/>
          </a:bodyPr>
          <a:lstStyle/>
          <a:p>
            <a:r>
              <a:rPr lang="en-US" dirty="0">
                <a:solidFill>
                  <a:srgbClr val="FF0000"/>
                </a:solidFill>
              </a:rPr>
              <a:t>5. </a:t>
            </a:r>
            <a:r>
              <a:rPr lang="en-US" dirty="0" err="1">
                <a:solidFill>
                  <a:srgbClr val="FF0000"/>
                </a:solidFill>
              </a:rPr>
              <a:t>Atrichous</a:t>
            </a:r>
            <a:r>
              <a:rPr lang="en-US" dirty="0">
                <a:solidFill>
                  <a:srgbClr val="FF0000"/>
                </a:solidFill>
              </a:rPr>
              <a:t>:</a:t>
            </a:r>
          </a:p>
          <a:p>
            <a:r>
              <a:rPr lang="en-US" dirty="0"/>
              <a:t>absent of flagella.</a:t>
            </a:r>
          </a:p>
          <a:p>
            <a:r>
              <a:rPr lang="en-US" dirty="0"/>
              <a:t>example; </a:t>
            </a:r>
            <a:r>
              <a:rPr lang="en-US" i="1" dirty="0" err="1"/>
              <a:t>Shigella</a:t>
            </a:r>
            <a:endParaRPr lang="en-IN" i="1" dirty="0"/>
          </a:p>
        </p:txBody>
      </p:sp>
    </p:spTree>
    <p:extLst>
      <p:ext uri="{BB962C8B-B14F-4D97-AF65-F5344CB8AC3E}">
        <p14:creationId xmlns:p14="http://schemas.microsoft.com/office/powerpoint/2010/main" val="1091923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681824"/>
          </a:xfrm>
        </p:spPr>
        <p:txBody>
          <a:bodyPr>
            <a:normAutofit fontScale="90000"/>
          </a:bodyPr>
          <a:lstStyle/>
          <a:p>
            <a:r>
              <a:rPr lang="en-US" dirty="0"/>
              <a:t>What are examples of prokaryotes?</a:t>
            </a:r>
            <a:endParaRPr lang="en-IN" dirty="0"/>
          </a:p>
        </p:txBody>
      </p:sp>
      <p:sp>
        <p:nvSpPr>
          <p:cNvPr id="3" name="Content Placeholder 2"/>
          <p:cNvSpPr>
            <a:spLocks noGrp="1"/>
          </p:cNvSpPr>
          <p:nvPr>
            <p:ph idx="1"/>
          </p:nvPr>
        </p:nvSpPr>
        <p:spPr>
          <a:xfrm>
            <a:off x="1371600" y="1470991"/>
            <a:ext cx="9601200" cy="4396409"/>
          </a:xfrm>
        </p:spPr>
        <p:txBody>
          <a:bodyPr/>
          <a:lstStyle/>
          <a:p>
            <a:r>
              <a:rPr lang="en-US" sz="2400" dirty="0">
                <a:latin typeface="Adobe Caslon Pro" panose="0205050205050A020403" pitchFamily="18" charset="0"/>
              </a:rPr>
              <a:t>Prokaryotes can be split into two domains</a:t>
            </a:r>
            <a:r>
              <a:rPr lang="en-US" sz="2400" b="1" dirty="0">
                <a:solidFill>
                  <a:srgbClr val="002060"/>
                </a:solidFill>
                <a:latin typeface="Adobe Caslon Pro" panose="0205050205050A020403" pitchFamily="18" charset="0"/>
              </a:rPr>
              <a:t>, archaea and bacteria</a:t>
            </a:r>
            <a:r>
              <a:rPr lang="en-US" sz="2400" dirty="0">
                <a:latin typeface="Adobe Caslon Pro" panose="0205050205050A020403" pitchFamily="18" charset="0"/>
              </a:rPr>
              <a:t>.</a:t>
            </a:r>
          </a:p>
          <a:p>
            <a:r>
              <a:rPr lang="en-US" sz="2400" b="1" dirty="0">
                <a:solidFill>
                  <a:srgbClr val="002060"/>
                </a:solidFill>
                <a:latin typeface="Adobe Caslon Pro" panose="0205050205050A020403" pitchFamily="18" charset="0"/>
              </a:rPr>
              <a:t>Cyanobacteria</a:t>
            </a:r>
            <a:r>
              <a:rPr lang="en-US" sz="2400" dirty="0">
                <a:latin typeface="Adobe Caslon Pro" panose="0205050205050A020403" pitchFamily="18" charset="0"/>
              </a:rPr>
              <a:t> are sometimes considered algae, but they are actually bacteria (prokaryotic), where the term "algae" is now reserved for eukaryotic organisms. They also derive their energy through photosynthesis, but </a:t>
            </a:r>
            <a:r>
              <a:rPr lang="en-US" sz="2400" b="1" dirty="0">
                <a:solidFill>
                  <a:srgbClr val="002060"/>
                </a:solidFill>
                <a:latin typeface="Adobe Caslon Pro" panose="0205050205050A020403" pitchFamily="18" charset="0"/>
              </a:rPr>
              <a:t>lack a nucleus </a:t>
            </a:r>
            <a:r>
              <a:rPr lang="en-US" sz="2400" dirty="0">
                <a:latin typeface="Adobe Caslon Pro" panose="0205050205050A020403" pitchFamily="18" charset="0"/>
              </a:rPr>
              <a:t>or membrane bound organelles, like </a:t>
            </a:r>
            <a:r>
              <a:rPr lang="en-US" sz="2400" b="1" dirty="0">
                <a:solidFill>
                  <a:srgbClr val="002060"/>
                </a:solidFill>
                <a:latin typeface="Adobe Caslon Pro" panose="0205050205050A020403" pitchFamily="18" charset="0"/>
              </a:rPr>
              <a:t>chloroplasts</a:t>
            </a:r>
            <a:r>
              <a:rPr lang="en-US" b="1" dirty="0">
                <a:solidFill>
                  <a:srgbClr val="002060"/>
                </a:solidFill>
              </a:rPr>
              <a:t>.</a:t>
            </a:r>
            <a:endParaRPr lang="en-IN" b="1" dirty="0">
              <a:solidFill>
                <a:srgbClr val="002060"/>
              </a:solidFill>
            </a:endParaRPr>
          </a:p>
        </p:txBody>
      </p:sp>
      <p:pic>
        <p:nvPicPr>
          <p:cNvPr id="4" name="Picture 3"/>
          <p:cNvPicPr>
            <a:picLocks noChangeAspect="1"/>
          </p:cNvPicPr>
          <p:nvPr/>
        </p:nvPicPr>
        <p:blipFill rotWithShape="1">
          <a:blip r:embed="rId2"/>
          <a:srcRect l="8463" t="9362" r="6200" b="11101"/>
          <a:stretch/>
        </p:blipFill>
        <p:spPr>
          <a:xfrm>
            <a:off x="8372724" y="3578089"/>
            <a:ext cx="2600076" cy="2003728"/>
          </a:xfrm>
          <a:prstGeom prst="rect">
            <a:avLst/>
          </a:prstGeom>
        </p:spPr>
      </p:pic>
      <p:cxnSp>
        <p:nvCxnSpPr>
          <p:cNvPr id="12" name="Elbow Connector 11"/>
          <p:cNvCxnSpPr/>
          <p:nvPr/>
        </p:nvCxnSpPr>
        <p:spPr>
          <a:xfrm>
            <a:off x="7315201" y="4746928"/>
            <a:ext cx="1113183" cy="127220"/>
          </a:xfrm>
          <a:prstGeom prst="bentConnector3">
            <a:avLst>
              <a:gd name="adj1" fmla="val 50000"/>
            </a:avLst>
          </a:prstGeom>
          <a:ln>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22953066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562555"/>
          </a:xfrm>
        </p:spPr>
        <p:txBody>
          <a:bodyPr>
            <a:normAutofit fontScale="90000"/>
          </a:bodyPr>
          <a:lstStyle/>
          <a:p>
            <a:r>
              <a:rPr lang="en-IN" dirty="0"/>
              <a:t>Diagram:</a:t>
            </a:r>
          </a:p>
        </p:txBody>
      </p:sp>
      <p:pic>
        <p:nvPicPr>
          <p:cNvPr id="4" name="Content Placeholder 3"/>
          <p:cNvPicPr>
            <a:picLocks noGrp="1" noChangeAspect="1"/>
          </p:cNvPicPr>
          <p:nvPr>
            <p:ph idx="1"/>
          </p:nvPr>
        </p:nvPicPr>
        <p:blipFill>
          <a:blip r:embed="rId2"/>
          <a:stretch>
            <a:fillRect/>
          </a:stretch>
        </p:blipFill>
        <p:spPr>
          <a:xfrm>
            <a:off x="1485174" y="1492381"/>
            <a:ext cx="5376802" cy="383054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Picture 4"/>
          <p:cNvPicPr>
            <a:picLocks noChangeAspect="1"/>
          </p:cNvPicPr>
          <p:nvPr/>
        </p:nvPicPr>
        <p:blipFill>
          <a:blip r:embed="rId3"/>
          <a:stretch>
            <a:fillRect/>
          </a:stretch>
        </p:blipFill>
        <p:spPr>
          <a:xfrm>
            <a:off x="7542310" y="1492381"/>
            <a:ext cx="3001120" cy="38305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663825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530750"/>
          </a:xfrm>
        </p:spPr>
        <p:txBody>
          <a:bodyPr>
            <a:normAutofit fontScale="90000"/>
          </a:bodyPr>
          <a:lstStyle/>
          <a:p>
            <a:r>
              <a:rPr lang="en-IN" dirty="0"/>
              <a:t>Parts of flagella:</a:t>
            </a:r>
          </a:p>
        </p:txBody>
      </p:sp>
      <p:sp>
        <p:nvSpPr>
          <p:cNvPr id="3" name="Content Placeholder 2"/>
          <p:cNvSpPr>
            <a:spLocks noGrp="1"/>
          </p:cNvSpPr>
          <p:nvPr>
            <p:ph idx="1"/>
          </p:nvPr>
        </p:nvSpPr>
        <p:spPr>
          <a:xfrm>
            <a:off x="1371599" y="1280160"/>
            <a:ext cx="10197549" cy="4778734"/>
          </a:xfrm>
        </p:spPr>
        <p:txBody>
          <a:bodyPr>
            <a:noAutofit/>
          </a:bodyPr>
          <a:lstStyle/>
          <a:p>
            <a:r>
              <a:rPr lang="en-US" sz="2400" dirty="0">
                <a:latin typeface="Adobe Caslon Pro" panose="0205050205050A020403" pitchFamily="18" charset="0"/>
              </a:rPr>
              <a:t>Flagella is not straight but is helical.</a:t>
            </a:r>
          </a:p>
          <a:p>
            <a:r>
              <a:rPr lang="en-US" sz="2400" dirty="0">
                <a:latin typeface="Adobe Caslon Pro" panose="0205050205050A020403" pitchFamily="18" charset="0"/>
              </a:rPr>
              <a:t>It is composed of </a:t>
            </a:r>
            <a:r>
              <a:rPr lang="en-US" sz="2400" dirty="0" err="1">
                <a:latin typeface="Adobe Caslon Pro" panose="0205050205050A020403" pitchFamily="18" charset="0"/>
              </a:rPr>
              <a:t>flagellin</a:t>
            </a:r>
            <a:r>
              <a:rPr lang="en-US" sz="2400" dirty="0">
                <a:latin typeface="Adobe Caslon Pro" panose="0205050205050A020403" pitchFamily="18" charset="0"/>
              </a:rPr>
              <a:t> protein (globular protein) and known as H antigen.</a:t>
            </a:r>
          </a:p>
          <a:p>
            <a:r>
              <a:rPr lang="en-US" sz="2400" dirty="0">
                <a:latin typeface="Adobe Caslon Pro" panose="0205050205050A020403" pitchFamily="18" charset="0"/>
              </a:rPr>
              <a:t>Flagella has three parts. Basal body, Hook and filament</a:t>
            </a:r>
            <a:endParaRPr lang="en-IN" sz="2400" dirty="0">
              <a:latin typeface="Adobe Caslon Pro" panose="0205050205050A020403" pitchFamily="18" charset="0"/>
            </a:endParaRPr>
          </a:p>
          <a:p>
            <a:r>
              <a:rPr lang="en-US" sz="2400" dirty="0">
                <a:solidFill>
                  <a:srgbClr val="FF0000"/>
                </a:solidFill>
                <a:latin typeface="Adobe Caslon Pro" panose="0205050205050A020403" pitchFamily="18" charset="0"/>
              </a:rPr>
              <a:t>Filament:</a:t>
            </a:r>
          </a:p>
          <a:p>
            <a:r>
              <a:rPr lang="en-US" sz="2400" dirty="0">
                <a:latin typeface="Adobe Caslon Pro" panose="0205050205050A020403" pitchFamily="18" charset="0"/>
              </a:rPr>
              <a:t>it is thin hair like structure arises from hook.</a:t>
            </a:r>
          </a:p>
          <a:p>
            <a:r>
              <a:rPr lang="en-US" sz="2400" dirty="0">
                <a:solidFill>
                  <a:srgbClr val="FF0000"/>
                </a:solidFill>
                <a:latin typeface="Adobe Caslon Pro" panose="0205050205050A020403" pitchFamily="18" charset="0"/>
              </a:rPr>
              <a:t> Hook:</a:t>
            </a:r>
          </a:p>
          <a:p>
            <a:r>
              <a:rPr lang="en-US" sz="2400" dirty="0">
                <a:latin typeface="Adobe Caslon Pro" panose="0205050205050A020403" pitchFamily="18" charset="0"/>
              </a:rPr>
              <a:t>it is the wider region at the base of filament</a:t>
            </a:r>
          </a:p>
          <a:p>
            <a:r>
              <a:rPr lang="en-US" sz="2400" dirty="0">
                <a:latin typeface="Adobe Caslon Pro" panose="0205050205050A020403" pitchFamily="18" charset="0"/>
              </a:rPr>
              <a:t>it connects filament to the motor protein in the base</a:t>
            </a:r>
          </a:p>
          <a:p>
            <a:r>
              <a:rPr lang="en-US" sz="2400" dirty="0">
                <a:latin typeface="Adobe Caslon Pro" panose="0205050205050A020403" pitchFamily="18" charset="0"/>
              </a:rPr>
              <a:t>length of hook is longer in gram +</a:t>
            </a:r>
            <a:r>
              <a:rPr lang="en-US" sz="2400" dirty="0" err="1">
                <a:latin typeface="Adobe Caslon Pro" panose="0205050205050A020403" pitchFamily="18" charset="0"/>
              </a:rPr>
              <a:t>ve</a:t>
            </a:r>
            <a:r>
              <a:rPr lang="en-US" sz="2400" dirty="0">
                <a:latin typeface="Adobe Caslon Pro" panose="0205050205050A020403" pitchFamily="18" charset="0"/>
              </a:rPr>
              <a:t> bacteria than gram –</a:t>
            </a:r>
            <a:r>
              <a:rPr lang="en-US" sz="2400" dirty="0" err="1">
                <a:latin typeface="Adobe Caslon Pro" panose="0205050205050A020403" pitchFamily="18" charset="0"/>
              </a:rPr>
              <a:t>ve</a:t>
            </a:r>
            <a:r>
              <a:rPr lang="en-US" sz="2400" dirty="0">
                <a:latin typeface="Adobe Caslon Pro" panose="0205050205050A020403" pitchFamily="18" charset="0"/>
              </a:rPr>
              <a:t> bacteria</a:t>
            </a:r>
            <a:endParaRPr lang="en-IN" sz="2400" dirty="0">
              <a:latin typeface="Adobe Caslon Pro" panose="0205050205050A020403" pitchFamily="18" charset="0"/>
            </a:endParaRPr>
          </a:p>
        </p:txBody>
      </p:sp>
    </p:spTree>
    <p:extLst>
      <p:ext uri="{BB962C8B-B14F-4D97-AF65-F5344CB8AC3E}">
        <p14:creationId xmlns:p14="http://schemas.microsoft.com/office/powerpoint/2010/main" val="2720133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381002"/>
            <a:ext cx="9601200" cy="5376332"/>
          </a:xfrm>
        </p:spPr>
        <p:txBody>
          <a:bodyPr>
            <a:normAutofit/>
          </a:bodyPr>
          <a:lstStyle/>
          <a:p>
            <a:r>
              <a:rPr lang="en-US" sz="2400" dirty="0">
                <a:latin typeface="Adobe Caslon Pro" panose="0205050205050A020403" pitchFamily="18" charset="0"/>
              </a:rPr>
              <a:t>Basal body:</a:t>
            </a:r>
          </a:p>
          <a:p>
            <a:r>
              <a:rPr lang="en-US" sz="2400" dirty="0">
                <a:latin typeface="Adobe Caslon Pro" panose="0205050205050A020403" pitchFamily="18" charset="0"/>
              </a:rPr>
              <a:t>it is composed of central rod inserted into series of rings which is attached to cytoplasmic </a:t>
            </a:r>
            <a:r>
              <a:rPr lang="en-US" sz="2400" dirty="0" err="1">
                <a:latin typeface="Adobe Caslon Pro" panose="0205050205050A020403" pitchFamily="18" charset="0"/>
              </a:rPr>
              <a:t>memvbrane</a:t>
            </a:r>
            <a:r>
              <a:rPr lang="en-US" sz="2400" dirty="0">
                <a:latin typeface="Adobe Caslon Pro" panose="0205050205050A020403" pitchFamily="18" charset="0"/>
              </a:rPr>
              <a:t> and cell wall.</a:t>
            </a:r>
          </a:p>
          <a:p>
            <a:r>
              <a:rPr lang="en-US" sz="2400" dirty="0">
                <a:latin typeface="Adobe Caslon Pro" panose="0205050205050A020403" pitchFamily="18" charset="0"/>
              </a:rPr>
              <a:t>L-ring: it is the outer ring present only in Gram -</a:t>
            </a:r>
            <a:r>
              <a:rPr lang="en-US" sz="2400" dirty="0" err="1">
                <a:latin typeface="Adobe Caslon Pro" panose="0205050205050A020403" pitchFamily="18" charset="0"/>
              </a:rPr>
              <a:t>ve</a:t>
            </a:r>
            <a:r>
              <a:rPr lang="en-US" sz="2400" dirty="0">
                <a:latin typeface="Adobe Caslon Pro" panose="0205050205050A020403" pitchFamily="18" charset="0"/>
              </a:rPr>
              <a:t> bacteria, it anchored in lipopolysaccharide layer</a:t>
            </a:r>
          </a:p>
          <a:p>
            <a:r>
              <a:rPr lang="en-US" sz="2400" dirty="0">
                <a:latin typeface="Adobe Caslon Pro" panose="0205050205050A020403" pitchFamily="18" charset="0"/>
              </a:rPr>
              <a:t>P-ring: it is second ring anchored in peptidoglycan layer of cell wall.</a:t>
            </a:r>
          </a:p>
          <a:p>
            <a:r>
              <a:rPr lang="en-US" sz="2400" dirty="0">
                <a:latin typeface="Adobe Caslon Pro" panose="0205050205050A020403" pitchFamily="18" charset="0"/>
              </a:rPr>
              <a:t>M-S ring: anchored in cytoplasmic membrane</a:t>
            </a:r>
          </a:p>
          <a:p>
            <a:r>
              <a:rPr lang="en-US" sz="2400" dirty="0">
                <a:latin typeface="Adobe Caslon Pro" panose="0205050205050A020403" pitchFamily="18" charset="0"/>
              </a:rPr>
              <a:t>C ring: anchored in cytoplasm</a:t>
            </a:r>
          </a:p>
          <a:p>
            <a:endParaRPr lang="en-US" sz="2400" dirty="0">
              <a:latin typeface="Adobe Caslon Pro" panose="0205050205050A020403" pitchFamily="18" charset="0"/>
            </a:endParaRPr>
          </a:p>
          <a:p>
            <a:r>
              <a:rPr lang="en-US" sz="2400" dirty="0">
                <a:latin typeface="Adobe Caslon Pro" panose="0205050205050A020403" pitchFamily="18" charset="0"/>
              </a:rPr>
              <a:t>*NOTE---A </a:t>
            </a:r>
            <a:r>
              <a:rPr lang="en-US" sz="2400" dirty="0">
                <a:solidFill>
                  <a:srgbClr val="FF0000"/>
                </a:solidFill>
                <a:latin typeface="Adobe Caslon Pro" panose="0205050205050A020403" pitchFamily="18" charset="0"/>
              </a:rPr>
              <a:t>wet mount technique for staining bacterial flagella </a:t>
            </a:r>
            <a:r>
              <a:rPr lang="en-US" sz="2400" dirty="0">
                <a:latin typeface="Adobe Caslon Pro" panose="0205050205050A020403" pitchFamily="18" charset="0"/>
              </a:rPr>
              <a:t>is simple and is useful when the number and arrangement of flagella are critical in identifying species of motile bacteria.</a:t>
            </a:r>
            <a:endParaRPr lang="en-IN" sz="2400" dirty="0">
              <a:latin typeface="Adobe Caslon Pro" panose="0205050205050A020403" pitchFamily="18" charset="0"/>
            </a:endParaRPr>
          </a:p>
        </p:txBody>
      </p:sp>
    </p:spTree>
    <p:extLst>
      <p:ext uri="{BB962C8B-B14F-4D97-AF65-F5344CB8AC3E}">
        <p14:creationId xmlns:p14="http://schemas.microsoft.com/office/powerpoint/2010/main" val="2043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55601"/>
            <a:ext cx="9601200" cy="533400"/>
          </a:xfrm>
        </p:spPr>
        <p:txBody>
          <a:bodyPr>
            <a:normAutofit fontScale="90000"/>
          </a:bodyPr>
          <a:lstStyle/>
          <a:p>
            <a:r>
              <a:rPr lang="en-IN" sz="3600" dirty="0"/>
              <a:t>Flagellar motility</a:t>
            </a:r>
            <a:r>
              <a:rPr lang="en-IN" dirty="0"/>
              <a:t>:</a:t>
            </a:r>
          </a:p>
        </p:txBody>
      </p:sp>
      <p:sp>
        <p:nvSpPr>
          <p:cNvPr id="3" name="Content Placeholder 2"/>
          <p:cNvSpPr>
            <a:spLocks noGrp="1"/>
          </p:cNvSpPr>
          <p:nvPr>
            <p:ph idx="1"/>
          </p:nvPr>
        </p:nvSpPr>
        <p:spPr>
          <a:xfrm>
            <a:off x="1371600" y="1083734"/>
            <a:ext cx="9711268" cy="5156200"/>
          </a:xfrm>
        </p:spPr>
        <p:txBody>
          <a:bodyPr>
            <a:noAutofit/>
          </a:bodyPr>
          <a:lstStyle/>
          <a:p>
            <a:r>
              <a:rPr lang="en-US" sz="2400" dirty="0">
                <a:latin typeface="Adobe Caslon Pro" panose="0205050205050A020403" pitchFamily="18" charset="0"/>
              </a:rPr>
              <a:t>At the base surrounding the inner ring (M-S and C ring) there is a series of protein called Mot protein.</a:t>
            </a:r>
          </a:p>
          <a:p>
            <a:r>
              <a:rPr lang="en-US" sz="2400" dirty="0">
                <a:latin typeface="Adobe Caslon Pro" panose="0205050205050A020403" pitchFamily="18" charset="0"/>
              </a:rPr>
              <a:t>A final set of protein called </a:t>
            </a:r>
            <a:r>
              <a:rPr lang="en-US" sz="2400" dirty="0" err="1">
                <a:latin typeface="Adobe Caslon Pro" panose="0205050205050A020403" pitchFamily="18" charset="0"/>
              </a:rPr>
              <a:t>Fli</a:t>
            </a:r>
            <a:r>
              <a:rPr lang="en-US" sz="2400" dirty="0">
                <a:latin typeface="Adobe Caslon Pro" panose="0205050205050A020403" pitchFamily="18" charset="0"/>
              </a:rPr>
              <a:t> protein function as motor switch. The flagella motor rotates the filament as a turbine causing movement of the cell in the medium.</a:t>
            </a:r>
          </a:p>
          <a:p>
            <a:r>
              <a:rPr lang="en-US" sz="2400" dirty="0">
                <a:latin typeface="Adobe Caslon Pro" panose="0205050205050A020403" pitchFamily="18" charset="0"/>
              </a:rPr>
              <a:t>The movement of flagella results from rotation of basal body which is similar to the movement of the shaft of an electric motor.</a:t>
            </a:r>
          </a:p>
          <a:p>
            <a:r>
              <a:rPr lang="en-US" sz="2400" dirty="0">
                <a:latin typeface="Adobe Caslon Pro" panose="0205050205050A020403" pitchFamily="18" charset="0"/>
              </a:rPr>
              <a:t>A turning motion is generated between S-ring and M ring. S-ring acts as starter while M ring acts as </a:t>
            </a:r>
            <a:r>
              <a:rPr lang="en-US" sz="2400" dirty="0" err="1">
                <a:latin typeface="Adobe Caslon Pro" panose="0205050205050A020403" pitchFamily="18" charset="0"/>
              </a:rPr>
              <a:t>roter</a:t>
            </a:r>
            <a:r>
              <a:rPr lang="en-US" sz="2400" dirty="0">
                <a:latin typeface="Adobe Caslon Pro" panose="0205050205050A020403" pitchFamily="18" charset="0"/>
              </a:rPr>
              <a:t>.</a:t>
            </a:r>
          </a:p>
          <a:p>
            <a:r>
              <a:rPr lang="en-US" sz="2400" dirty="0">
                <a:latin typeface="Adobe Caslon Pro" panose="0205050205050A020403" pitchFamily="18" charset="0"/>
              </a:rPr>
              <a:t>The basal body as a whole give a universal joint to the cell and allows complete rotation of hook and filament.</a:t>
            </a:r>
          </a:p>
          <a:p>
            <a:r>
              <a:rPr lang="en-US" sz="2400" dirty="0">
                <a:latin typeface="Adobe Caslon Pro" panose="0205050205050A020403" pitchFamily="18" charset="0"/>
              </a:rPr>
              <a:t>Flagella moves the cell by rotating the flagella about the basal body. Rotation of flagella is either clockwise or anticlockwise.</a:t>
            </a:r>
            <a:endParaRPr lang="en-IN" sz="2400" dirty="0">
              <a:latin typeface="Adobe Caslon Pro" panose="0205050205050A020403" pitchFamily="18" charset="0"/>
            </a:endParaRPr>
          </a:p>
        </p:txBody>
      </p:sp>
    </p:spTree>
    <p:extLst>
      <p:ext uri="{BB962C8B-B14F-4D97-AF65-F5344CB8AC3E}">
        <p14:creationId xmlns:p14="http://schemas.microsoft.com/office/powerpoint/2010/main" val="27431072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45435"/>
          </a:xfrm>
        </p:spPr>
        <p:txBody>
          <a:bodyPr/>
          <a:lstStyle/>
          <a:p>
            <a:r>
              <a:rPr lang="en-IN" dirty="0"/>
              <a:t>Functions of Flagella</a:t>
            </a:r>
          </a:p>
        </p:txBody>
      </p:sp>
      <p:sp>
        <p:nvSpPr>
          <p:cNvPr id="3" name="Content Placeholder 2"/>
          <p:cNvSpPr>
            <a:spLocks noGrp="1"/>
          </p:cNvSpPr>
          <p:nvPr>
            <p:ph idx="1"/>
          </p:nvPr>
        </p:nvSpPr>
        <p:spPr>
          <a:xfrm>
            <a:off x="1371600" y="1717482"/>
            <a:ext cx="9601200" cy="4149918"/>
          </a:xfrm>
        </p:spPr>
        <p:txBody>
          <a:bodyPr>
            <a:normAutofit/>
          </a:bodyPr>
          <a:lstStyle/>
          <a:p>
            <a:r>
              <a:rPr lang="en-US" sz="2400" dirty="0">
                <a:latin typeface="Adobe Caslon Pro" panose="0205050205050A020403" pitchFamily="18" charset="0"/>
              </a:rPr>
              <a:t>Movements</a:t>
            </a:r>
          </a:p>
          <a:p>
            <a:r>
              <a:rPr lang="en-US" sz="2400" dirty="0">
                <a:latin typeface="Adobe Caslon Pro" panose="0205050205050A020403" pitchFamily="18" charset="0"/>
              </a:rPr>
              <a:t>Sensation</a:t>
            </a:r>
          </a:p>
          <a:p>
            <a:r>
              <a:rPr lang="en-US" sz="2400" dirty="0">
                <a:latin typeface="Adobe Caslon Pro" panose="0205050205050A020403" pitchFamily="18" charset="0"/>
              </a:rPr>
              <a:t>Signal transduction</a:t>
            </a:r>
          </a:p>
          <a:p>
            <a:r>
              <a:rPr lang="en-US" sz="2400" dirty="0">
                <a:latin typeface="Adobe Caslon Pro" panose="0205050205050A020403" pitchFamily="18" charset="0"/>
              </a:rPr>
              <a:t>Adhesion</a:t>
            </a:r>
          </a:p>
          <a:p>
            <a:r>
              <a:rPr lang="en-US" sz="2400" dirty="0">
                <a:latin typeface="Adobe Caslon Pro" panose="0205050205050A020403" pitchFamily="18" charset="0"/>
              </a:rPr>
              <a:t>For cells anchored in a tissue, like the epithelial cells lining our air passages, this moves liquid over the surface of the cell (e.g., driving particle-laden mucus toward the throat).</a:t>
            </a:r>
          </a:p>
          <a:p>
            <a:r>
              <a:rPr lang="en-US" sz="2400" dirty="0">
                <a:latin typeface="Adobe Caslon Pro" panose="0205050205050A020403" pitchFamily="18" charset="0"/>
              </a:rPr>
              <a:t>Flagella are generally accepted as being important virulence factors</a:t>
            </a:r>
            <a:endParaRPr lang="en-IN" sz="2400" dirty="0">
              <a:latin typeface="Adobe Caslon Pro" panose="0205050205050A020403" pitchFamily="18" charset="0"/>
            </a:endParaRPr>
          </a:p>
        </p:txBody>
      </p:sp>
    </p:spTree>
    <p:extLst>
      <p:ext uri="{BB962C8B-B14F-4D97-AF65-F5344CB8AC3E}">
        <p14:creationId xmlns:p14="http://schemas.microsoft.com/office/powerpoint/2010/main" val="2600667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487017"/>
            <a:ext cx="9601200" cy="584200"/>
          </a:xfrm>
        </p:spPr>
        <p:txBody>
          <a:bodyPr>
            <a:normAutofit fontScale="90000"/>
          </a:bodyPr>
          <a:lstStyle/>
          <a:p>
            <a:r>
              <a:rPr lang="en-IN" dirty="0"/>
              <a:t>Fimbriae [short attachment pili]</a:t>
            </a:r>
          </a:p>
        </p:txBody>
      </p:sp>
      <p:sp>
        <p:nvSpPr>
          <p:cNvPr id="3" name="Content Placeholder 2"/>
          <p:cNvSpPr>
            <a:spLocks noGrp="1"/>
          </p:cNvSpPr>
          <p:nvPr>
            <p:ph idx="1"/>
          </p:nvPr>
        </p:nvSpPr>
        <p:spPr>
          <a:xfrm>
            <a:off x="1371600" y="1270000"/>
            <a:ext cx="9601200" cy="4597400"/>
          </a:xfrm>
        </p:spPr>
        <p:txBody>
          <a:bodyPr>
            <a:normAutofit/>
          </a:bodyPr>
          <a:lstStyle/>
          <a:p>
            <a:r>
              <a:rPr lang="en-US" sz="2400" dirty="0">
                <a:latin typeface="Adobe Caslon Pro" panose="0205050205050A020403" pitchFamily="18" charset="0"/>
              </a:rPr>
              <a:t>In bacteriology, a fimbria (Latin for 'fringe', plural fimbriae), also referred to as an "attachment pilus" by some scientists, is a type of appendage that is found on </a:t>
            </a:r>
            <a:r>
              <a:rPr lang="en-US" sz="2400" dirty="0">
                <a:solidFill>
                  <a:srgbClr val="002060"/>
                </a:solidFill>
                <a:latin typeface="Adobe Caslon Pro" panose="0205050205050A020403" pitchFamily="18" charset="0"/>
              </a:rPr>
              <a:t>many Gram-negative and some Gram-positive bacteria</a:t>
            </a:r>
            <a:r>
              <a:rPr lang="en-US" sz="2400" dirty="0">
                <a:latin typeface="Adobe Caslon Pro" panose="0205050205050A020403" pitchFamily="18" charset="0"/>
              </a:rPr>
              <a:t>, and that is thinner and shorter than a flagellum</a:t>
            </a:r>
          </a:p>
          <a:p>
            <a:r>
              <a:rPr lang="en-US" sz="2400" dirty="0">
                <a:latin typeface="Adobe Caslon Pro" panose="0205050205050A020403" pitchFamily="18" charset="0"/>
              </a:rPr>
              <a:t>Fimbriae are used by bacteria to adhere to one another and to adhere to animal cells and some inanimate objects. A bacterium can have as many as 1,000 fimbriae. Fimbriae are only visible with the use of an electron microscope. They may be straight or flexible.</a:t>
            </a:r>
          </a:p>
          <a:p>
            <a:r>
              <a:rPr lang="en-IN" sz="2400" dirty="0">
                <a:latin typeface="Adobe Caslon Pro" panose="0205050205050A020403" pitchFamily="18" charset="0"/>
              </a:rPr>
              <a:t>Made up of </a:t>
            </a:r>
            <a:r>
              <a:rPr lang="en-IN" sz="2400" dirty="0" err="1">
                <a:latin typeface="Adobe Caslon Pro" panose="0205050205050A020403" pitchFamily="18" charset="0"/>
              </a:rPr>
              <a:t>fimbrillin</a:t>
            </a:r>
            <a:r>
              <a:rPr lang="en-IN" sz="2400" dirty="0">
                <a:latin typeface="Adobe Caslon Pro" panose="0205050205050A020403" pitchFamily="18" charset="0"/>
              </a:rPr>
              <a:t> protein.</a:t>
            </a:r>
          </a:p>
          <a:p>
            <a:r>
              <a:rPr lang="en-IN" sz="2400" dirty="0">
                <a:latin typeface="Adobe Caslon Pro" panose="0205050205050A020403" pitchFamily="18" charset="0"/>
              </a:rPr>
              <a:t>Comparatively shorter in length than pili and flagella.</a:t>
            </a:r>
          </a:p>
          <a:p>
            <a:r>
              <a:rPr lang="en-IN" sz="2400" b="1" dirty="0">
                <a:latin typeface="Adobe Caslon Pro" panose="0205050205050A020403" pitchFamily="18" charset="0"/>
              </a:rPr>
              <a:t>No role </a:t>
            </a:r>
            <a:r>
              <a:rPr lang="en-IN" sz="2400" dirty="0">
                <a:latin typeface="Adobe Caslon Pro" panose="0205050205050A020403" pitchFamily="18" charset="0"/>
              </a:rPr>
              <a:t>in bacterial motility and conjugation.</a:t>
            </a:r>
          </a:p>
        </p:txBody>
      </p:sp>
    </p:spTree>
    <p:extLst>
      <p:ext uri="{BB962C8B-B14F-4D97-AF65-F5344CB8AC3E}">
        <p14:creationId xmlns:p14="http://schemas.microsoft.com/office/powerpoint/2010/main" val="7833439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550333"/>
          </a:xfrm>
        </p:spPr>
        <p:txBody>
          <a:bodyPr>
            <a:normAutofit fontScale="90000"/>
          </a:bodyPr>
          <a:lstStyle/>
          <a:p>
            <a:r>
              <a:rPr lang="en-IN" dirty="0"/>
              <a:t>Pili:</a:t>
            </a:r>
          </a:p>
        </p:txBody>
      </p:sp>
      <p:sp>
        <p:nvSpPr>
          <p:cNvPr id="3" name="Content Placeholder 2"/>
          <p:cNvSpPr>
            <a:spLocks noGrp="1"/>
          </p:cNvSpPr>
          <p:nvPr>
            <p:ph idx="1"/>
          </p:nvPr>
        </p:nvSpPr>
        <p:spPr>
          <a:xfrm>
            <a:off x="1371600" y="1236133"/>
            <a:ext cx="9601200" cy="4631267"/>
          </a:xfrm>
        </p:spPr>
        <p:txBody>
          <a:bodyPr>
            <a:normAutofit/>
          </a:bodyPr>
          <a:lstStyle/>
          <a:p>
            <a:r>
              <a:rPr lang="en-US" sz="2400" dirty="0">
                <a:latin typeface="Adobe Caslon Pro" panose="0205050205050A020403" pitchFamily="18" charset="0"/>
              </a:rPr>
              <a:t>Pilin refers to a class of fibrous proteins that are found in pilus structures in bacteria. </a:t>
            </a:r>
          </a:p>
          <a:p>
            <a:r>
              <a:rPr lang="en-US" sz="2400" dirty="0">
                <a:latin typeface="Adobe Caslon Pro" panose="0205050205050A020403" pitchFamily="18" charset="0"/>
              </a:rPr>
              <a:t>Bacterial </a:t>
            </a:r>
            <a:r>
              <a:rPr lang="en-US" sz="2400" dirty="0">
                <a:solidFill>
                  <a:srgbClr val="FF0000"/>
                </a:solidFill>
                <a:latin typeface="Adobe Caslon Pro" panose="0205050205050A020403" pitchFamily="18" charset="0"/>
              </a:rPr>
              <a:t>pili are used in the exchange of genetic material </a:t>
            </a:r>
            <a:r>
              <a:rPr lang="en-US" sz="2400" dirty="0">
                <a:latin typeface="Adobe Caslon Pro" panose="0205050205050A020403" pitchFamily="18" charset="0"/>
              </a:rPr>
              <a:t>during bacterial conjugation, while a shorter type of appendages also made up of pilin, called fimbriae, are used as a cell adhesion mechanism. Although not all bacteria have pili or fimbriae.</a:t>
            </a:r>
          </a:p>
          <a:p>
            <a:r>
              <a:rPr lang="en-US" sz="2400" dirty="0">
                <a:latin typeface="Adobe Caslon Pro" panose="0205050205050A020403" pitchFamily="18" charset="0"/>
              </a:rPr>
              <a:t> Pili are typically longer and </a:t>
            </a:r>
            <a:r>
              <a:rPr lang="en-US" sz="2400" dirty="0">
                <a:solidFill>
                  <a:srgbClr val="002060"/>
                </a:solidFill>
                <a:latin typeface="Adobe Caslon Pro" panose="0205050205050A020403" pitchFamily="18" charset="0"/>
              </a:rPr>
              <a:t>fewer in number than fimbriae</a:t>
            </a:r>
            <a:r>
              <a:rPr lang="en-US" sz="2400" dirty="0">
                <a:latin typeface="Adobe Caslon Pro" panose="0205050205050A020403" pitchFamily="18" charset="0"/>
              </a:rPr>
              <a:t>. They are </a:t>
            </a:r>
            <a:r>
              <a:rPr lang="en-US" sz="2400" dirty="0">
                <a:solidFill>
                  <a:srgbClr val="002060"/>
                </a:solidFill>
                <a:latin typeface="Adobe Caslon Pro" panose="0205050205050A020403" pitchFamily="18" charset="0"/>
              </a:rPr>
              <a:t>found in virtually all Gram-negative bacteria </a:t>
            </a:r>
            <a:r>
              <a:rPr lang="en-US" sz="2400" dirty="0">
                <a:latin typeface="Adobe Caslon Pro" panose="0205050205050A020403" pitchFamily="18" charset="0"/>
              </a:rPr>
              <a:t>but </a:t>
            </a:r>
            <a:r>
              <a:rPr lang="en-US" sz="2400" dirty="0">
                <a:solidFill>
                  <a:srgbClr val="002060"/>
                </a:solidFill>
                <a:latin typeface="Adobe Caslon Pro" panose="0205050205050A020403" pitchFamily="18" charset="0"/>
              </a:rPr>
              <a:t>not in many Gram-positive </a:t>
            </a:r>
            <a:r>
              <a:rPr lang="en-US" sz="2400" dirty="0">
                <a:latin typeface="Adobe Caslon Pro" panose="0205050205050A020403" pitchFamily="18" charset="0"/>
              </a:rPr>
              <a:t>bacteria.</a:t>
            </a:r>
          </a:p>
          <a:p>
            <a:r>
              <a:rPr lang="en-US" sz="2400" dirty="0">
                <a:latin typeface="Adobe Caslon Pro" panose="0205050205050A020403" pitchFamily="18" charset="0"/>
              </a:rPr>
              <a:t>The fimbriae and pili have a shaft composed of a </a:t>
            </a:r>
            <a:r>
              <a:rPr lang="en-US" sz="2400" dirty="0">
                <a:solidFill>
                  <a:srgbClr val="FF0000"/>
                </a:solidFill>
                <a:latin typeface="Adobe Caslon Pro" panose="0205050205050A020403" pitchFamily="18" charset="0"/>
              </a:rPr>
              <a:t>protein called pilin. </a:t>
            </a:r>
          </a:p>
          <a:p>
            <a:endParaRPr lang="en-IN" sz="2400" dirty="0">
              <a:latin typeface="Adobe Caslon Pro" panose="0205050205050A020403" pitchFamily="18" charset="0"/>
            </a:endParaRPr>
          </a:p>
        </p:txBody>
      </p:sp>
    </p:spTree>
    <p:extLst>
      <p:ext uri="{BB962C8B-B14F-4D97-AF65-F5344CB8AC3E}">
        <p14:creationId xmlns:p14="http://schemas.microsoft.com/office/powerpoint/2010/main" val="20413432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652007"/>
            <a:ext cx="9601200" cy="5215393"/>
          </a:xfrm>
        </p:spPr>
        <p:txBody>
          <a:bodyPr>
            <a:normAutofit/>
          </a:bodyPr>
          <a:lstStyle/>
          <a:p>
            <a:r>
              <a:rPr lang="en-US" sz="2400" dirty="0">
                <a:latin typeface="Adobe Caslon Pro" panose="0205050205050A020403" pitchFamily="18" charset="0"/>
              </a:rPr>
              <a:t>At the end of the shaft is the adhesive tip structure having a shape corresponding to that of specific glycoprotein or glycolipid receptors on a host cell .</a:t>
            </a:r>
          </a:p>
          <a:p>
            <a:r>
              <a:rPr lang="en-US" sz="2400" dirty="0">
                <a:latin typeface="Adobe Caslon Pro" panose="0205050205050A020403" pitchFamily="18" charset="0"/>
              </a:rPr>
              <a:t>There are two basic types of pili: </a:t>
            </a:r>
            <a:r>
              <a:rPr lang="en-US" sz="2400" dirty="0">
                <a:solidFill>
                  <a:srgbClr val="002060"/>
                </a:solidFill>
                <a:latin typeface="Adobe Caslon Pro" panose="0205050205050A020403" pitchFamily="18" charset="0"/>
              </a:rPr>
              <a:t>short attachment pili and long conjugation pili.</a:t>
            </a:r>
          </a:p>
          <a:p>
            <a:endParaRPr lang="en-US" sz="2400" dirty="0">
              <a:latin typeface="Adobe Caslon Pro" panose="0205050205050A020403" pitchFamily="18" charset="0"/>
            </a:endParaRPr>
          </a:p>
          <a:p>
            <a:endParaRPr lang="en-US" sz="2400" dirty="0">
              <a:latin typeface="Adobe Caslon Pro" panose="0205050205050A020403" pitchFamily="18" charset="0"/>
            </a:endParaRPr>
          </a:p>
          <a:p>
            <a:endParaRPr lang="en-IN" sz="2400" dirty="0">
              <a:latin typeface="Adobe Caslon Pro" panose="0205050205050A020403" pitchFamily="18" charset="0"/>
            </a:endParaRPr>
          </a:p>
        </p:txBody>
      </p:sp>
      <p:pic>
        <p:nvPicPr>
          <p:cNvPr id="6" name="Picture 5"/>
          <p:cNvPicPr>
            <a:picLocks noChangeAspect="1"/>
          </p:cNvPicPr>
          <p:nvPr/>
        </p:nvPicPr>
        <p:blipFill>
          <a:blip r:embed="rId2"/>
          <a:stretch>
            <a:fillRect/>
          </a:stretch>
        </p:blipFill>
        <p:spPr>
          <a:xfrm>
            <a:off x="2176954" y="2807312"/>
            <a:ext cx="2967541" cy="222193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7" name="Rectangle 6"/>
          <p:cNvSpPr/>
          <p:nvPr/>
        </p:nvSpPr>
        <p:spPr>
          <a:xfrm>
            <a:off x="1371600" y="5116557"/>
            <a:ext cx="5883965" cy="369332"/>
          </a:xfrm>
          <a:prstGeom prst="rect">
            <a:avLst/>
          </a:prstGeom>
        </p:spPr>
        <p:txBody>
          <a:bodyPr wrap="square">
            <a:spAutoFit/>
          </a:bodyPr>
          <a:lstStyle/>
          <a:p>
            <a:r>
              <a:rPr lang="en-US" dirty="0"/>
              <a:t>Adhesive Tip of Bacterial Pili Binding to Host Cell Receptors</a:t>
            </a:r>
            <a:endParaRPr lang="en-IN" dirty="0"/>
          </a:p>
        </p:txBody>
      </p:sp>
    </p:spTree>
    <p:extLst>
      <p:ext uri="{BB962C8B-B14F-4D97-AF65-F5344CB8AC3E}">
        <p14:creationId xmlns:p14="http://schemas.microsoft.com/office/powerpoint/2010/main" val="160399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612249"/>
            <a:ext cx="9601200" cy="5955527"/>
          </a:xfrm>
        </p:spPr>
        <p:txBody>
          <a:bodyPr>
            <a:normAutofit/>
          </a:bodyPr>
          <a:lstStyle/>
          <a:p>
            <a:pPr>
              <a:buFont typeface="Wingdings" panose="05000000000000000000" pitchFamily="2" charset="2"/>
              <a:buChar char="q"/>
            </a:pPr>
            <a:r>
              <a:rPr lang="en-US" sz="2400" dirty="0">
                <a:solidFill>
                  <a:srgbClr val="FF0000"/>
                </a:solidFill>
                <a:latin typeface="Adobe Caslon Pro" panose="0205050205050A020403" pitchFamily="18" charset="0"/>
              </a:rPr>
              <a:t>Long conjugation pili</a:t>
            </a:r>
            <a:r>
              <a:rPr lang="en-US" sz="2400" dirty="0">
                <a:latin typeface="Adobe Caslon Pro" panose="0205050205050A020403" pitchFamily="18" charset="0"/>
              </a:rPr>
              <a:t>, also called "</a:t>
            </a:r>
            <a:r>
              <a:rPr lang="en-US" sz="2400" dirty="0">
                <a:solidFill>
                  <a:srgbClr val="FF0000"/>
                </a:solidFill>
                <a:latin typeface="Adobe Caslon Pro" panose="0205050205050A020403" pitchFamily="18" charset="0"/>
              </a:rPr>
              <a:t>F" or sex pili  </a:t>
            </a:r>
            <a:r>
              <a:rPr lang="en-US" sz="2400" dirty="0">
                <a:latin typeface="Adobe Caslon Pro" panose="0205050205050A020403" pitchFamily="18" charset="0"/>
              </a:rPr>
              <a:t>that are longer and </a:t>
            </a:r>
            <a:r>
              <a:rPr lang="en-US" sz="2400" dirty="0">
                <a:solidFill>
                  <a:srgbClr val="002060"/>
                </a:solidFill>
                <a:latin typeface="Adobe Caslon Pro" panose="0205050205050A020403" pitchFamily="18" charset="0"/>
              </a:rPr>
              <a:t>very few in number AND Common pili [</a:t>
            </a:r>
            <a:r>
              <a:rPr lang="en-US" sz="2400" b="1" dirty="0">
                <a:solidFill>
                  <a:srgbClr val="002060"/>
                </a:solidFill>
                <a:latin typeface="Adobe Caslon Pro" panose="0205050205050A020403" pitchFamily="18" charset="0"/>
              </a:rPr>
              <a:t>short</a:t>
            </a:r>
            <a:r>
              <a:rPr lang="en-US" sz="2400" dirty="0">
                <a:solidFill>
                  <a:srgbClr val="002060"/>
                </a:solidFill>
                <a:latin typeface="Adobe Caslon Pro" panose="0205050205050A020403" pitchFamily="18" charset="0"/>
              </a:rPr>
              <a:t> attachment pili also called fimbriae</a:t>
            </a:r>
          </a:p>
          <a:p>
            <a:pPr>
              <a:buFont typeface="Wingdings" panose="05000000000000000000" pitchFamily="2" charset="2"/>
              <a:buChar char="q"/>
            </a:pPr>
            <a:r>
              <a:rPr lang="en-US" sz="2400" dirty="0">
                <a:latin typeface="Adobe Caslon Pro" panose="0205050205050A020403" pitchFamily="18" charset="0"/>
              </a:rPr>
              <a:t>The conjugation pilus enables conjugation. conjugation is the transfer of DNA from one bacterium to another by </a:t>
            </a:r>
            <a:r>
              <a:rPr lang="en-US" sz="2400" dirty="0">
                <a:solidFill>
                  <a:srgbClr val="FF0000"/>
                </a:solidFill>
                <a:latin typeface="Adobe Caslon Pro" panose="0205050205050A020403" pitchFamily="18" charset="0"/>
              </a:rPr>
              <a:t>cell-to-cell contact. </a:t>
            </a:r>
          </a:p>
          <a:p>
            <a:pPr>
              <a:buFont typeface="Wingdings" panose="05000000000000000000" pitchFamily="2" charset="2"/>
              <a:buChar char="q"/>
            </a:pPr>
            <a:r>
              <a:rPr lang="en-US" sz="2400" dirty="0">
                <a:latin typeface="Adobe Caslon Pro" panose="0205050205050A020403" pitchFamily="18" charset="0"/>
              </a:rPr>
              <a:t>In gram-negative bacteria it is typically the transfer of DNA from a donor or "</a:t>
            </a:r>
            <a:r>
              <a:rPr lang="en-US" sz="2400" dirty="0">
                <a:solidFill>
                  <a:srgbClr val="002060"/>
                </a:solidFill>
                <a:latin typeface="Adobe Caslon Pro" panose="0205050205050A020403" pitchFamily="18" charset="0"/>
              </a:rPr>
              <a:t>male bacterium</a:t>
            </a:r>
            <a:r>
              <a:rPr lang="en-US" sz="2400" dirty="0">
                <a:latin typeface="Adobe Caslon Pro" panose="0205050205050A020403" pitchFamily="18" charset="0"/>
              </a:rPr>
              <a:t>" with a sex pilus to a recipient or "</a:t>
            </a:r>
            <a:r>
              <a:rPr lang="en-US" sz="2400" dirty="0">
                <a:solidFill>
                  <a:srgbClr val="002060"/>
                </a:solidFill>
                <a:latin typeface="Adobe Caslon Pro" panose="0205050205050A020403" pitchFamily="18" charset="0"/>
              </a:rPr>
              <a:t>female bacterium" t</a:t>
            </a:r>
            <a:r>
              <a:rPr lang="en-US" sz="2400" dirty="0">
                <a:latin typeface="Adobe Caslon Pro" panose="0205050205050A020403" pitchFamily="18" charset="0"/>
              </a:rPr>
              <a:t>o enable genetic recombination.</a:t>
            </a:r>
          </a:p>
          <a:p>
            <a:pPr>
              <a:buFont typeface="Wingdings" panose="05000000000000000000" pitchFamily="2" charset="2"/>
              <a:buChar char="q"/>
            </a:pPr>
            <a:endParaRPr lang="en-IN" sz="2400" dirty="0">
              <a:latin typeface="Adobe Caslon Pro" panose="0205050205050A020403" pitchFamily="18" charset="0"/>
            </a:endParaRPr>
          </a:p>
        </p:txBody>
      </p:sp>
      <p:pic>
        <p:nvPicPr>
          <p:cNvPr id="4" name="Picture 3"/>
          <p:cNvPicPr>
            <a:picLocks noChangeAspect="1"/>
          </p:cNvPicPr>
          <p:nvPr/>
        </p:nvPicPr>
        <p:blipFill>
          <a:blip r:embed="rId2"/>
          <a:stretch>
            <a:fillRect/>
          </a:stretch>
        </p:blipFill>
        <p:spPr>
          <a:xfrm>
            <a:off x="5212628" y="3790974"/>
            <a:ext cx="2493493" cy="216875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5" name="Rectangle 4"/>
          <p:cNvSpPr/>
          <p:nvPr/>
        </p:nvSpPr>
        <p:spPr>
          <a:xfrm>
            <a:off x="5130279" y="5971890"/>
            <a:ext cx="2408865" cy="369332"/>
          </a:xfrm>
          <a:prstGeom prst="rect">
            <a:avLst/>
          </a:prstGeom>
        </p:spPr>
        <p:txBody>
          <a:bodyPr wrap="none">
            <a:spAutoFit/>
          </a:bodyPr>
          <a:lstStyle/>
          <a:p>
            <a:r>
              <a:rPr lang="en-IN" dirty="0"/>
              <a:t>Conjugation (Sex) Pilus</a:t>
            </a:r>
          </a:p>
        </p:txBody>
      </p:sp>
    </p:spTree>
    <p:extLst>
      <p:ext uri="{BB962C8B-B14F-4D97-AF65-F5344CB8AC3E}">
        <p14:creationId xmlns:p14="http://schemas.microsoft.com/office/powerpoint/2010/main" val="29733959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097137" y="653520"/>
            <a:ext cx="5784469" cy="3581400"/>
          </a:xfrm>
          <a:prstGeom prst="rect">
            <a:avLst/>
          </a:prstGeom>
          <a:ln>
            <a:noFill/>
          </a:ln>
          <a:effectLst>
            <a:outerShdw blurRad="190500" algn="tl" rotWithShape="0">
              <a:srgbClr val="000000">
                <a:alpha val="70000"/>
              </a:srgbClr>
            </a:outerShdw>
          </a:effectLst>
        </p:spPr>
      </p:pic>
      <p:sp>
        <p:nvSpPr>
          <p:cNvPr id="5" name="Rectangle 4"/>
          <p:cNvSpPr/>
          <p:nvPr/>
        </p:nvSpPr>
        <p:spPr>
          <a:xfrm>
            <a:off x="3000292" y="4290579"/>
            <a:ext cx="6096000" cy="646331"/>
          </a:xfrm>
          <a:prstGeom prst="rect">
            <a:avLst/>
          </a:prstGeom>
        </p:spPr>
        <p:txBody>
          <a:bodyPr>
            <a:spAutoFit/>
          </a:bodyPr>
          <a:lstStyle/>
          <a:p>
            <a:r>
              <a:rPr lang="en-US" dirty="0"/>
              <a:t>Scanning electron micrograph of E.coli bacteria exchanging genes. </a:t>
            </a:r>
            <a:endParaRPr lang="en-IN" dirty="0"/>
          </a:p>
        </p:txBody>
      </p:sp>
    </p:spTree>
    <p:extLst>
      <p:ext uri="{BB962C8B-B14F-4D97-AF65-F5344CB8AC3E}">
        <p14:creationId xmlns:p14="http://schemas.microsoft.com/office/powerpoint/2010/main" val="2890140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69289"/>
          </a:xfrm>
        </p:spPr>
        <p:txBody>
          <a:bodyPr/>
          <a:lstStyle/>
          <a:p>
            <a:r>
              <a:rPr lang="en-US" dirty="0"/>
              <a:t>Components of a prokaryotic cell</a:t>
            </a:r>
            <a:endParaRPr lang="en-IN" dirty="0"/>
          </a:p>
        </p:txBody>
      </p:sp>
      <p:sp>
        <p:nvSpPr>
          <p:cNvPr id="3" name="Content Placeholder 2"/>
          <p:cNvSpPr>
            <a:spLocks noGrp="1"/>
          </p:cNvSpPr>
          <p:nvPr>
            <p:ph idx="1"/>
          </p:nvPr>
        </p:nvSpPr>
        <p:spPr>
          <a:xfrm>
            <a:off x="1371600" y="1455089"/>
            <a:ext cx="9601200" cy="4412311"/>
          </a:xfrm>
        </p:spPr>
        <p:txBody>
          <a:bodyPr>
            <a:normAutofit/>
          </a:bodyPr>
          <a:lstStyle/>
          <a:p>
            <a:r>
              <a:rPr lang="en-US" sz="2400" dirty="0">
                <a:latin typeface="Adobe Caslon Pro" panose="0205050205050A020403" pitchFamily="18" charset="0"/>
              </a:rPr>
              <a:t>All cells share </a:t>
            </a:r>
            <a:r>
              <a:rPr lang="en-US" sz="2400" b="1" dirty="0">
                <a:solidFill>
                  <a:srgbClr val="002060"/>
                </a:solidFill>
                <a:latin typeface="Adobe Caslon Pro" panose="0205050205050A020403" pitchFamily="18" charset="0"/>
              </a:rPr>
              <a:t>four </a:t>
            </a:r>
            <a:r>
              <a:rPr lang="en-US" sz="2400" dirty="0">
                <a:latin typeface="Adobe Caslon Pro" panose="0205050205050A020403" pitchFamily="18" charset="0"/>
              </a:rPr>
              <a:t>common components:</a:t>
            </a:r>
          </a:p>
          <a:p>
            <a:r>
              <a:rPr lang="en-US" sz="2400" dirty="0">
                <a:latin typeface="Adobe Caslon Pro" panose="0205050205050A020403" pitchFamily="18" charset="0"/>
              </a:rPr>
              <a:t>a </a:t>
            </a:r>
            <a:r>
              <a:rPr lang="en-US" sz="2400" b="1" dirty="0">
                <a:solidFill>
                  <a:srgbClr val="002060"/>
                </a:solidFill>
                <a:latin typeface="Adobe Caslon Pro" panose="0205050205050A020403" pitchFamily="18" charset="0"/>
              </a:rPr>
              <a:t>plasma membrane</a:t>
            </a:r>
            <a:r>
              <a:rPr lang="en-US" sz="2400" dirty="0">
                <a:latin typeface="Adobe Caslon Pro" panose="0205050205050A020403" pitchFamily="18" charset="0"/>
              </a:rPr>
              <a:t>: an outer covering that separates the cell’s interior from its surrounding environment.</a:t>
            </a:r>
          </a:p>
          <a:p>
            <a:r>
              <a:rPr lang="en-US" sz="2400" b="1" dirty="0">
                <a:solidFill>
                  <a:srgbClr val="002060"/>
                </a:solidFill>
                <a:latin typeface="Adobe Caslon Pro" panose="0205050205050A020403" pitchFamily="18" charset="0"/>
              </a:rPr>
              <a:t>cytoplasm</a:t>
            </a:r>
            <a:r>
              <a:rPr lang="en-US" sz="2400" dirty="0">
                <a:latin typeface="Adobe Caslon Pro" panose="0205050205050A020403" pitchFamily="18" charset="0"/>
              </a:rPr>
              <a:t>: a jelly-like cytosol within the cell in which other cellular components are found</a:t>
            </a:r>
          </a:p>
          <a:p>
            <a:r>
              <a:rPr lang="en-US" sz="2400" b="1" dirty="0">
                <a:solidFill>
                  <a:srgbClr val="002060"/>
                </a:solidFill>
                <a:latin typeface="Adobe Caslon Pro" panose="0205050205050A020403" pitchFamily="18" charset="0"/>
              </a:rPr>
              <a:t>DNA</a:t>
            </a:r>
            <a:r>
              <a:rPr lang="en-US" sz="2400" dirty="0">
                <a:latin typeface="Adobe Caslon Pro" panose="0205050205050A020403" pitchFamily="18" charset="0"/>
              </a:rPr>
              <a:t>: the genetic material of the cell</a:t>
            </a:r>
          </a:p>
          <a:p>
            <a:r>
              <a:rPr lang="en-US" sz="2400" b="1" dirty="0">
                <a:solidFill>
                  <a:srgbClr val="002060"/>
                </a:solidFill>
                <a:latin typeface="Adobe Caslon Pro" panose="0205050205050A020403" pitchFamily="18" charset="0"/>
              </a:rPr>
              <a:t>ribosomes</a:t>
            </a:r>
            <a:r>
              <a:rPr lang="en-US" sz="2400" dirty="0">
                <a:latin typeface="Adobe Caslon Pro" panose="0205050205050A020403" pitchFamily="18" charset="0"/>
              </a:rPr>
              <a:t>: where protein synthesis occurs , they also </a:t>
            </a:r>
          </a:p>
          <a:p>
            <a:r>
              <a:rPr lang="en-US" sz="2400" b="1" dirty="0">
                <a:solidFill>
                  <a:schemeClr val="tx1"/>
                </a:solidFill>
                <a:latin typeface="Adobe Caslon Pro" panose="0205050205050A020403" pitchFamily="18" charset="0"/>
              </a:rPr>
              <a:t>Some other </a:t>
            </a:r>
            <a:r>
              <a:rPr lang="en-US" sz="2400" dirty="0">
                <a:latin typeface="Adobe Caslon Pro" panose="0205050205050A020403" pitchFamily="18" charset="0"/>
              </a:rPr>
              <a:t>components or parts like </a:t>
            </a:r>
            <a:r>
              <a:rPr lang="en-US" sz="2400" dirty="0" err="1">
                <a:solidFill>
                  <a:srgbClr val="0070C0"/>
                </a:solidFill>
                <a:latin typeface="Adobe Caslon Pro" panose="0205050205050A020403" pitchFamily="18" charset="0"/>
              </a:rPr>
              <a:t>pilli</a:t>
            </a:r>
            <a:r>
              <a:rPr lang="en-US" sz="2400" dirty="0">
                <a:solidFill>
                  <a:srgbClr val="0070C0"/>
                </a:solidFill>
                <a:latin typeface="Adobe Caslon Pro" panose="0205050205050A020403" pitchFamily="18" charset="0"/>
              </a:rPr>
              <a:t> ,flagella ,fimbriae, capsule, cell wall, </a:t>
            </a:r>
            <a:r>
              <a:rPr lang="en-US" sz="2400" dirty="0" err="1">
                <a:solidFill>
                  <a:srgbClr val="0070C0"/>
                </a:solidFill>
                <a:latin typeface="Adobe Caslon Pro" panose="0205050205050A020403" pitchFamily="18" charset="0"/>
              </a:rPr>
              <a:t>mesosome</a:t>
            </a:r>
            <a:r>
              <a:rPr lang="en-US" sz="2400" dirty="0">
                <a:solidFill>
                  <a:srgbClr val="0070C0"/>
                </a:solidFill>
                <a:latin typeface="Adobe Caslon Pro" panose="0205050205050A020403" pitchFamily="18" charset="0"/>
              </a:rPr>
              <a:t>, </a:t>
            </a:r>
            <a:r>
              <a:rPr lang="en-US" sz="2400" dirty="0" err="1">
                <a:solidFill>
                  <a:srgbClr val="0070C0"/>
                </a:solidFill>
                <a:latin typeface="Adobe Caslon Pro" panose="0205050205050A020403" pitchFamily="18" charset="0"/>
              </a:rPr>
              <a:t>chromatophore</a:t>
            </a:r>
            <a:r>
              <a:rPr lang="en-US" sz="2400" dirty="0">
                <a:solidFill>
                  <a:srgbClr val="0070C0"/>
                </a:solidFill>
                <a:latin typeface="Adobe Caslon Pro" panose="0205050205050A020403" pitchFamily="18" charset="0"/>
              </a:rPr>
              <a:t>.</a:t>
            </a:r>
            <a:endParaRPr lang="en-IN" sz="2400" dirty="0">
              <a:solidFill>
                <a:srgbClr val="0070C0"/>
              </a:solidFill>
              <a:latin typeface="Adobe Caslon Pro" panose="0205050205050A020403" pitchFamily="18" charset="0"/>
            </a:endParaRPr>
          </a:p>
          <a:p>
            <a:endParaRPr lang="en-US" sz="2400" dirty="0">
              <a:latin typeface="Adobe Caslon Pro" panose="0205050205050A020403" pitchFamily="18" charset="0"/>
            </a:endParaRPr>
          </a:p>
        </p:txBody>
      </p:sp>
    </p:spTree>
    <p:extLst>
      <p:ext uri="{BB962C8B-B14F-4D97-AF65-F5344CB8AC3E}">
        <p14:creationId xmlns:p14="http://schemas.microsoft.com/office/powerpoint/2010/main" val="4169822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IN" dirty="0"/>
              <a:t>.</a:t>
            </a:r>
          </a:p>
        </p:txBody>
      </p:sp>
      <p:pic>
        <p:nvPicPr>
          <p:cNvPr id="7" name="Picture 6"/>
          <p:cNvPicPr>
            <a:picLocks noChangeAspect="1"/>
          </p:cNvPicPr>
          <p:nvPr/>
        </p:nvPicPr>
        <p:blipFill>
          <a:blip r:embed="rId2"/>
          <a:stretch>
            <a:fillRect/>
          </a:stretch>
        </p:blipFill>
        <p:spPr>
          <a:xfrm>
            <a:off x="1371600" y="392595"/>
            <a:ext cx="9850488" cy="5227983"/>
          </a:xfrm>
          <a:prstGeom prst="rect">
            <a:avLst/>
          </a:prstGeom>
        </p:spPr>
      </p:pic>
    </p:spTree>
    <p:extLst>
      <p:ext uri="{BB962C8B-B14F-4D97-AF65-F5344CB8AC3E}">
        <p14:creationId xmlns:p14="http://schemas.microsoft.com/office/powerpoint/2010/main" val="3483375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21581"/>
          </a:xfrm>
        </p:spPr>
        <p:txBody>
          <a:bodyPr/>
          <a:lstStyle/>
          <a:p>
            <a:r>
              <a:rPr lang="en-IN" dirty="0"/>
              <a:t>STRUCTURE:</a:t>
            </a:r>
          </a:p>
        </p:txBody>
      </p:sp>
      <p:pic>
        <p:nvPicPr>
          <p:cNvPr id="8" name="Picture 7"/>
          <p:cNvPicPr>
            <a:picLocks noChangeAspect="1"/>
          </p:cNvPicPr>
          <p:nvPr/>
        </p:nvPicPr>
        <p:blipFill>
          <a:blip r:embed="rId2"/>
          <a:stretch>
            <a:fillRect/>
          </a:stretch>
        </p:blipFill>
        <p:spPr>
          <a:xfrm>
            <a:off x="6000038" y="1407381"/>
            <a:ext cx="5084080" cy="39012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Content Placeholder 10"/>
          <p:cNvPicPr>
            <a:picLocks noGrp="1" noChangeAspect="1"/>
          </p:cNvPicPr>
          <p:nvPr>
            <p:ph idx="1"/>
          </p:nvPr>
        </p:nvPicPr>
        <p:blipFill>
          <a:blip r:embed="rId3"/>
          <a:stretch>
            <a:fillRect/>
          </a:stretch>
        </p:blipFill>
        <p:spPr>
          <a:xfrm>
            <a:off x="1513178" y="1473347"/>
            <a:ext cx="3921605" cy="40977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90193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429370"/>
            <a:ext cx="9601200" cy="612251"/>
          </a:xfrm>
        </p:spPr>
        <p:txBody>
          <a:bodyPr>
            <a:normAutofit fontScale="90000"/>
          </a:bodyPr>
          <a:lstStyle/>
          <a:p>
            <a:r>
              <a:rPr lang="en-US" sz="3200" dirty="0"/>
              <a:t>What are the fundamental components of a prokaryotic cell?</a:t>
            </a:r>
            <a:endParaRPr lang="en-IN" sz="3200" dirty="0"/>
          </a:p>
        </p:txBody>
      </p:sp>
      <p:sp>
        <p:nvSpPr>
          <p:cNvPr id="3" name="Content Placeholder 2"/>
          <p:cNvSpPr>
            <a:spLocks noGrp="1"/>
          </p:cNvSpPr>
          <p:nvPr>
            <p:ph idx="1"/>
          </p:nvPr>
        </p:nvSpPr>
        <p:spPr>
          <a:xfrm>
            <a:off x="1371600" y="962108"/>
            <a:ext cx="9760226" cy="5176299"/>
          </a:xfrm>
        </p:spPr>
        <p:txBody>
          <a:bodyPr>
            <a:normAutofit/>
          </a:bodyPr>
          <a:lstStyle/>
          <a:p>
            <a:pPr marL="0" lvl="0" indent="0" defTabSz="457200">
              <a:lnSpc>
                <a:spcPct val="100000"/>
              </a:lnSpc>
              <a:spcBef>
                <a:spcPts val="0"/>
              </a:spcBef>
              <a:spcAft>
                <a:spcPts val="0"/>
              </a:spcAft>
              <a:buNone/>
            </a:pPr>
            <a:r>
              <a:rPr lang="en-IN" sz="3200" b="1" dirty="0">
                <a:solidFill>
                  <a:srgbClr val="FF0000"/>
                </a:solidFill>
                <a:latin typeface="Adobe Caslon Pro" panose="0205050205050A020403" pitchFamily="18" charset="0"/>
              </a:rPr>
              <a:t>The Nucleoid-</a:t>
            </a:r>
            <a:r>
              <a:rPr lang="en-IN" sz="3200" dirty="0">
                <a:latin typeface="Adobe Caslon Pro" panose="0205050205050A020403" pitchFamily="18" charset="0"/>
              </a:rPr>
              <a:t>---</a:t>
            </a:r>
            <a:r>
              <a:rPr lang="en-US" sz="2400" dirty="0">
                <a:latin typeface="Adobe Caslon Pro" panose="0205050205050A020403" pitchFamily="18" charset="0"/>
              </a:rPr>
              <a:t>The nucleoid (meaning nucleus-like) is an irregularly shaped region within the prokaryotic cell that contains all or </a:t>
            </a:r>
            <a:r>
              <a:rPr lang="en-US" sz="2400" b="1" dirty="0">
                <a:latin typeface="Adobe Caslon Pro" panose="0205050205050A020403" pitchFamily="18" charset="0"/>
              </a:rPr>
              <a:t>most of the genetic material</a:t>
            </a:r>
            <a:r>
              <a:rPr lang="en-US" sz="2400" dirty="0">
                <a:solidFill>
                  <a:srgbClr val="0070C0"/>
                </a:solidFill>
                <a:latin typeface="Adobe Caslon Pro" panose="0205050205050A020403" pitchFamily="18" charset="0"/>
              </a:rPr>
              <a:t>.[</a:t>
            </a:r>
            <a:r>
              <a:rPr lang="en-US" sz="2400" b="1" dirty="0">
                <a:solidFill>
                  <a:srgbClr val="0070C0"/>
                </a:solidFill>
                <a:latin typeface="Adobe Caslon Pro" panose="0205050205050A020403" pitchFamily="18" charset="0"/>
              </a:rPr>
              <a:t>While most prokaryotes, like E. coli, contain a single circular DNA molecule that makes up their entire genome]</a:t>
            </a:r>
            <a:endParaRPr lang="en-IN" sz="2400" b="1" dirty="0">
              <a:solidFill>
                <a:srgbClr val="0070C0"/>
              </a:solidFill>
              <a:latin typeface="Adobe Caslon Pro" panose="0205050205050A020403" pitchFamily="18" charset="0"/>
            </a:endParaRPr>
          </a:p>
          <a:p>
            <a:r>
              <a:rPr lang="en-US" sz="2400" dirty="0">
                <a:latin typeface="Adobe Caslon Pro" panose="0205050205050A020403" pitchFamily="18" charset="0"/>
              </a:rPr>
              <a:t> In contrast to the nucleus of a eukaryotic cell, it is not surrounded by a nuclear membrane.</a:t>
            </a:r>
          </a:p>
          <a:p>
            <a:r>
              <a:rPr lang="en-US" sz="2400" dirty="0">
                <a:latin typeface="Adobe Caslon Pro" panose="0205050205050A020403" pitchFamily="18" charset="0"/>
              </a:rPr>
              <a:t>Prokaryotic </a:t>
            </a:r>
            <a:r>
              <a:rPr lang="en-US" sz="2400" b="1" dirty="0">
                <a:latin typeface="Adobe Caslon Pro" panose="0205050205050A020403" pitchFamily="18" charset="0"/>
              </a:rPr>
              <a:t>DNA and DNA-associated proteins </a:t>
            </a:r>
            <a:r>
              <a:rPr lang="en-US" sz="2400" dirty="0">
                <a:latin typeface="Adobe Caslon Pro" panose="0205050205050A020403" pitchFamily="18" charset="0"/>
              </a:rPr>
              <a:t>are concentrated within the nucleoid region of the cell .</a:t>
            </a:r>
          </a:p>
          <a:p>
            <a:r>
              <a:rPr lang="en-US" sz="2400" dirty="0">
                <a:latin typeface="Adobe Caslon Pro" panose="0205050205050A020403" pitchFamily="18" charset="0"/>
              </a:rPr>
              <a:t>In general, prokaryotic DNA interacts with nucleoid-associated proteins (NAPs) that assist in the organization and packaging of the chromosome.</a:t>
            </a:r>
          </a:p>
          <a:p>
            <a:r>
              <a:rPr lang="en-US" sz="2400" dirty="0">
                <a:latin typeface="Adobe Caslon Pro" panose="0205050205050A020403" pitchFamily="18" charset="0"/>
              </a:rPr>
              <a:t>NAPs function similar to histones, which are the DNA-organizing proteins found in eukaryotic cells.</a:t>
            </a:r>
          </a:p>
          <a:p>
            <a:endParaRPr lang="en-US" sz="2400" dirty="0">
              <a:latin typeface="Adobe Caslon Pro" panose="0205050205050A020403" pitchFamily="18" charset="0"/>
            </a:endParaRPr>
          </a:p>
          <a:p>
            <a:endParaRPr lang="en-US" sz="2400" dirty="0">
              <a:latin typeface="Adobe Caslon Pro" panose="0205050205050A020403" pitchFamily="18" charset="0"/>
            </a:endParaRPr>
          </a:p>
          <a:p>
            <a:endParaRPr lang="en-IN" sz="2400" dirty="0">
              <a:latin typeface="Adobe Caslon Pro" panose="0205050205050A020403" pitchFamily="18" charset="0"/>
            </a:endParaRPr>
          </a:p>
          <a:p>
            <a:pPr marL="0" indent="0">
              <a:buNone/>
            </a:pPr>
            <a:endParaRPr lang="en-IN" sz="2400" dirty="0">
              <a:latin typeface="Adobe Caslon Pro" panose="0205050205050A020403" pitchFamily="18" charset="0"/>
            </a:endParaRPr>
          </a:p>
        </p:txBody>
      </p:sp>
    </p:spTree>
    <p:extLst>
      <p:ext uri="{BB962C8B-B14F-4D97-AF65-F5344CB8AC3E}">
        <p14:creationId xmlns:p14="http://schemas.microsoft.com/office/powerpoint/2010/main" val="1274062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25905" y="535885"/>
            <a:ext cx="6000750" cy="262890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5" name="Rectangle 4"/>
          <p:cNvSpPr/>
          <p:nvPr/>
        </p:nvSpPr>
        <p:spPr>
          <a:xfrm>
            <a:off x="1208598" y="3509319"/>
            <a:ext cx="10082253" cy="2123658"/>
          </a:xfrm>
          <a:prstGeom prst="rect">
            <a:avLst/>
          </a:prstGeom>
        </p:spPr>
        <p:txBody>
          <a:bodyPr wrap="square">
            <a:spAutoFit/>
          </a:bodyPr>
          <a:lstStyle/>
          <a:p>
            <a:r>
              <a:rPr lang="en-US" sz="2000" dirty="0">
                <a:latin typeface="Adobe Caslon Pro" panose="0205050205050A020403" pitchFamily="18" charset="0"/>
              </a:rPr>
              <a:t>The nucleoid region (the area enclosed by the green dashed line) is a condensed area of DNA found within prokaryotic cells. Because of the density of the area, it does not readily stain and appears lighter in color when viewed with a </a:t>
            </a:r>
            <a:r>
              <a:rPr lang="en-US" sz="2000" b="1" dirty="0">
                <a:latin typeface="Adobe Caslon Pro" panose="0205050205050A020403" pitchFamily="18" charset="0"/>
              </a:rPr>
              <a:t>transmission electron microscope.</a:t>
            </a:r>
          </a:p>
          <a:p>
            <a:endParaRPr lang="en-US" sz="2400" b="1" dirty="0">
              <a:latin typeface="Adobe Caslon Pro" panose="0205050205050A020403" pitchFamily="18" charset="0"/>
            </a:endParaRPr>
          </a:p>
          <a:p>
            <a:r>
              <a:rPr lang="en-US" sz="2400" b="1" dirty="0">
                <a:latin typeface="Adobe Caslon Pro" panose="0205050205050A020403" pitchFamily="18" charset="0"/>
              </a:rPr>
              <a:t>While most prokaryotes, like E. coli, contain a single circular DNA molecule that makes up their entire genome</a:t>
            </a:r>
            <a:endParaRPr lang="en-IN" sz="2400" b="1" dirty="0">
              <a:latin typeface="Adobe Caslon Pro" panose="0205050205050A020403" pitchFamily="18" charset="0"/>
            </a:endParaRPr>
          </a:p>
        </p:txBody>
      </p:sp>
    </p:spTree>
    <p:extLst>
      <p:ext uri="{BB962C8B-B14F-4D97-AF65-F5344CB8AC3E}">
        <p14:creationId xmlns:p14="http://schemas.microsoft.com/office/powerpoint/2010/main" val="742623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650019"/>
          </a:xfrm>
        </p:spPr>
        <p:txBody>
          <a:bodyPr>
            <a:normAutofit fontScale="90000"/>
          </a:bodyPr>
          <a:lstStyle/>
          <a:p>
            <a:r>
              <a:rPr lang="en-IN" dirty="0"/>
              <a:t>Plasmids:</a:t>
            </a:r>
          </a:p>
        </p:txBody>
      </p:sp>
      <p:sp>
        <p:nvSpPr>
          <p:cNvPr id="3" name="Content Placeholder 2"/>
          <p:cNvSpPr>
            <a:spLocks noGrp="1"/>
          </p:cNvSpPr>
          <p:nvPr>
            <p:ph idx="1"/>
          </p:nvPr>
        </p:nvSpPr>
        <p:spPr>
          <a:xfrm>
            <a:off x="1371600" y="1256306"/>
            <a:ext cx="9601200" cy="4611094"/>
          </a:xfrm>
        </p:spPr>
        <p:txBody>
          <a:bodyPr>
            <a:normAutofit/>
          </a:bodyPr>
          <a:lstStyle/>
          <a:p>
            <a:r>
              <a:rPr lang="en-US" sz="2400" dirty="0">
                <a:latin typeface="Adobe Caslon Pro" panose="0205050205050A020403" pitchFamily="18" charset="0"/>
              </a:rPr>
              <a:t>Prokaryotic cells may also contain extrachromosomal DNA, or DNA that is not part of the chromosome. </a:t>
            </a:r>
          </a:p>
          <a:p>
            <a:r>
              <a:rPr lang="en-US" sz="2400" dirty="0">
                <a:latin typeface="Adobe Caslon Pro" panose="0205050205050A020403" pitchFamily="18" charset="0"/>
              </a:rPr>
              <a:t> This extrachromosomal DNA is found in plasmids, which are small, circular, double-stranded DNA molecules.</a:t>
            </a:r>
          </a:p>
          <a:p>
            <a:r>
              <a:rPr lang="en-US" sz="2400" dirty="0">
                <a:latin typeface="Adobe Caslon Pro" panose="0205050205050A020403" pitchFamily="18" charset="0"/>
              </a:rPr>
              <a:t>Plasmids are more commonly found in bacteria; however, plasmids have been found in archaea and eukaryotic organisms. </a:t>
            </a:r>
          </a:p>
          <a:p>
            <a:r>
              <a:rPr lang="en-US" sz="2400" dirty="0">
                <a:latin typeface="Adobe Caslon Pro" panose="0205050205050A020403" pitchFamily="18" charset="0"/>
              </a:rPr>
              <a:t> Plasmids often carry genes that confer advantageous traits such as antibiotic resistance; thus, they are important to the survival of the organism.</a:t>
            </a:r>
          </a:p>
          <a:p>
            <a:r>
              <a:rPr lang="en-US" sz="2400" dirty="0">
                <a:latin typeface="Adobe Caslon Pro" panose="0205050205050A020403" pitchFamily="18" charset="0"/>
              </a:rPr>
              <a:t>Cells that have plasmids often have hundreds of them within a single cell. </a:t>
            </a:r>
            <a:endParaRPr lang="en-IN" sz="2400" dirty="0">
              <a:latin typeface="Adobe Caslon Pro" panose="0205050205050A020403" pitchFamily="18" charset="0"/>
            </a:endParaRPr>
          </a:p>
        </p:txBody>
      </p:sp>
    </p:spTree>
    <p:extLst>
      <p:ext uri="{BB962C8B-B14F-4D97-AF65-F5344CB8AC3E}">
        <p14:creationId xmlns:p14="http://schemas.microsoft.com/office/powerpoint/2010/main" val="1695868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610263"/>
          </a:xfrm>
        </p:spPr>
        <p:txBody>
          <a:bodyPr>
            <a:normAutofit fontScale="90000"/>
          </a:bodyPr>
          <a:lstStyle/>
          <a:p>
            <a:r>
              <a:rPr lang="en-IN" b="1" dirty="0">
                <a:solidFill>
                  <a:srgbClr val="373D3F"/>
                </a:solidFill>
                <a:latin typeface="Cormorant Garamond"/>
              </a:rPr>
              <a:t>Ribosomes</a:t>
            </a:r>
            <a:br>
              <a:rPr lang="en-IN" b="1" dirty="0">
                <a:solidFill>
                  <a:srgbClr val="373D3F"/>
                </a:solidFill>
                <a:latin typeface="Cormorant Garamond"/>
              </a:rPr>
            </a:br>
            <a:endParaRPr lang="en-IN" dirty="0"/>
          </a:p>
        </p:txBody>
      </p:sp>
      <p:sp>
        <p:nvSpPr>
          <p:cNvPr id="3" name="Content Placeholder 2"/>
          <p:cNvSpPr>
            <a:spLocks noGrp="1"/>
          </p:cNvSpPr>
          <p:nvPr>
            <p:ph idx="1"/>
          </p:nvPr>
        </p:nvSpPr>
        <p:spPr>
          <a:xfrm>
            <a:off x="1371600" y="1296063"/>
            <a:ext cx="9601200" cy="4571337"/>
          </a:xfrm>
        </p:spPr>
        <p:txBody>
          <a:bodyPr>
            <a:normAutofit/>
          </a:bodyPr>
          <a:lstStyle/>
          <a:p>
            <a:r>
              <a:rPr lang="en-US" sz="2400" dirty="0">
                <a:latin typeface="Adobe Caslon Pro" panose="0205050205050A020403" pitchFamily="18" charset="0"/>
              </a:rPr>
              <a:t>Prokaryotic ribosomes are found in the cytoplasm.</a:t>
            </a:r>
          </a:p>
          <a:p>
            <a:r>
              <a:rPr lang="en-US" sz="2400" dirty="0">
                <a:latin typeface="Adobe Caslon Pro" panose="0205050205050A020403" pitchFamily="18" charset="0"/>
              </a:rPr>
              <a:t>They are called 70S ribosomes because they have a size of 70S, whereas eukaryotic cytoplasmic ribosomes have a size of 80S. (The S stands for Svedberg unit, a measure of sedimentation in an ultracentrifuge, which is based on size, shape, and surface qualities of the structure being analyzed). </a:t>
            </a:r>
          </a:p>
          <a:p>
            <a:r>
              <a:rPr lang="en-US" sz="2400" dirty="0">
                <a:latin typeface="Adobe Caslon Pro" panose="0205050205050A020403" pitchFamily="18" charset="0"/>
              </a:rPr>
              <a:t>However, ribosomes in each of the three domains are </a:t>
            </a:r>
            <a:r>
              <a:rPr lang="en-US" sz="2400" b="1" dirty="0">
                <a:latin typeface="Adobe Caslon Pro" panose="0205050205050A020403" pitchFamily="18" charset="0"/>
              </a:rPr>
              <a:t>structurally different. </a:t>
            </a:r>
          </a:p>
          <a:p>
            <a:r>
              <a:rPr lang="en-US" sz="2400" dirty="0">
                <a:latin typeface="Adobe Caslon Pro" panose="0205050205050A020403" pitchFamily="18" charset="0"/>
              </a:rPr>
              <a:t>All cellular life synthesizes proteins, and organisms in all </a:t>
            </a:r>
            <a:r>
              <a:rPr lang="en-US" sz="2400" b="1" dirty="0">
                <a:latin typeface="Adobe Caslon Pro" panose="0205050205050A020403" pitchFamily="18" charset="0"/>
              </a:rPr>
              <a:t>three domains </a:t>
            </a:r>
            <a:r>
              <a:rPr lang="en-US" sz="2400" dirty="0">
                <a:latin typeface="Adobe Caslon Pro" panose="0205050205050A020403" pitchFamily="18" charset="0"/>
              </a:rPr>
              <a:t>of life possess </a:t>
            </a:r>
            <a:r>
              <a:rPr lang="en-US" sz="2400" b="1" dirty="0">
                <a:latin typeface="Adobe Caslon Pro" panose="0205050205050A020403" pitchFamily="18" charset="0"/>
              </a:rPr>
              <a:t>ribosomes, </a:t>
            </a:r>
            <a:r>
              <a:rPr lang="en-US" sz="2400" dirty="0">
                <a:latin typeface="Adobe Caslon Pro" panose="0205050205050A020403" pitchFamily="18" charset="0"/>
              </a:rPr>
              <a:t>structures </a:t>
            </a:r>
            <a:r>
              <a:rPr lang="en-US" sz="2400" b="1" dirty="0">
                <a:latin typeface="Adobe Caslon Pro" panose="0205050205050A020403" pitchFamily="18" charset="0"/>
              </a:rPr>
              <a:t>responsible for protein synthesis</a:t>
            </a:r>
            <a:r>
              <a:rPr lang="en-US" sz="2400" dirty="0">
                <a:latin typeface="Adobe Caslon Pro" panose="0205050205050A020403" pitchFamily="18" charset="0"/>
              </a:rPr>
              <a:t>. </a:t>
            </a:r>
          </a:p>
          <a:p>
            <a:endParaRPr lang="en-IN" sz="2400" dirty="0">
              <a:latin typeface="Adobe Caslon Pro" panose="0205050205050A020403" pitchFamily="18" charset="0"/>
            </a:endParaRPr>
          </a:p>
        </p:txBody>
      </p:sp>
    </p:spTree>
    <p:extLst>
      <p:ext uri="{BB962C8B-B14F-4D97-AF65-F5344CB8AC3E}">
        <p14:creationId xmlns:p14="http://schemas.microsoft.com/office/powerpoint/2010/main" val="2885848136"/>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TM10001105[[fn=Crop]]</Template>
  <TotalTime>542</TotalTime>
  <Words>2841</Words>
  <Application>Microsoft Office PowerPoint</Application>
  <PresentationFormat>Widescreen</PresentationFormat>
  <Paragraphs>192</Paragraphs>
  <Slides>40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Adobe Caslon Pro</vt:lpstr>
      <vt:lpstr>Cormorant Garamond</vt:lpstr>
      <vt:lpstr>Franklin Gothic Book</vt:lpstr>
      <vt:lpstr>Wingdings</vt:lpstr>
      <vt:lpstr>Crop</vt:lpstr>
      <vt:lpstr>Prokaryotic cell</vt:lpstr>
      <vt:lpstr>Definition of prokaryote</vt:lpstr>
      <vt:lpstr>What are examples of prokaryotes?</vt:lpstr>
      <vt:lpstr>Components of a prokaryotic cell</vt:lpstr>
      <vt:lpstr>STRUCTURE:</vt:lpstr>
      <vt:lpstr>What are the fundamental components of a prokaryotic cell?</vt:lpstr>
      <vt:lpstr>PowerPoint Presentation</vt:lpstr>
      <vt:lpstr>Plasmids:</vt:lpstr>
      <vt:lpstr>Ribosomes </vt:lpstr>
      <vt:lpstr>PowerPoint Presentation</vt:lpstr>
      <vt:lpstr>Endospores</vt:lpstr>
      <vt:lpstr>PowerPoint Presentation</vt:lpstr>
      <vt:lpstr>Plasma Membrane</vt:lpstr>
      <vt:lpstr>PowerPoint Presentation</vt:lpstr>
      <vt:lpstr>PowerPoint Presentation</vt:lpstr>
      <vt:lpstr>Photosynthetic Membrane Structures [cell membrane modification]</vt:lpstr>
      <vt:lpstr>PowerPoint Presentation</vt:lpstr>
      <vt:lpstr>MESOSOMES [CELL MEMBRANE MODIFICATION]</vt:lpstr>
      <vt:lpstr>TYPES OF MESOSOMES:</vt:lpstr>
      <vt:lpstr>Structure of mesosomes:</vt:lpstr>
      <vt:lpstr>Cell Wall</vt:lpstr>
      <vt:lpstr>PowerPoint Presentation</vt:lpstr>
      <vt:lpstr>Glycocalyces and S-Layers:</vt:lpstr>
      <vt:lpstr>PowerPoint Presentation</vt:lpstr>
      <vt:lpstr>PowerPoint Presentation</vt:lpstr>
      <vt:lpstr>Filamentous Appendages</vt:lpstr>
      <vt:lpstr>FLAGELLA:</vt:lpstr>
      <vt:lpstr>Types and Examples of Flagella</vt:lpstr>
      <vt:lpstr>PowerPoint Presentation</vt:lpstr>
      <vt:lpstr>Diagram:</vt:lpstr>
      <vt:lpstr>Parts of flagella:</vt:lpstr>
      <vt:lpstr>PowerPoint Presentation</vt:lpstr>
      <vt:lpstr>Flagellar motility:</vt:lpstr>
      <vt:lpstr>Functions of Flagella</vt:lpstr>
      <vt:lpstr>Fimbriae [short attachment pili]</vt:lpstr>
      <vt:lpstr>Pili:</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Prokaryotic cell</dc:title>
  <dc:creator>mohitpatel138138@gmail.com</dc:creator>
  <cp:lastModifiedBy>Annabelle Olivo</cp:lastModifiedBy>
  <cp:revision>46</cp:revision>
  <dcterms:created xsi:type="dcterms:W3CDTF">2020-09-03T15:35:51Z</dcterms:created>
  <dcterms:modified xsi:type="dcterms:W3CDTF">2024-08-22T01:39:37Z</dcterms:modified>
</cp:coreProperties>
</file>